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6858000" cx="9144000"/>
  <p:notesSz cx="6858000" cy="9144000"/>
  <p:embeddedFontLst>
    <p:embeddedFont>
      <p:font typeface="PT Sans Narrow"/>
      <p:regular r:id="rId42"/>
      <p:bold r:id="rId43"/>
    </p:embeddedFont>
    <p:embeddedFont>
      <p:font typeface="Open Sans Light"/>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PTSansNarrow-regular.fntdata"/><Relationship Id="rId41" Type="http://schemas.openxmlformats.org/officeDocument/2006/relationships/slide" Target="slides/slide36.xml"/><Relationship Id="rId44" Type="http://schemas.openxmlformats.org/officeDocument/2006/relationships/font" Target="fonts/OpenSansLight-regular.fntdata"/><Relationship Id="rId43" Type="http://schemas.openxmlformats.org/officeDocument/2006/relationships/font" Target="fonts/PTSansNarrow-bold.fntdata"/><Relationship Id="rId46" Type="http://schemas.openxmlformats.org/officeDocument/2006/relationships/font" Target="fonts/OpenSansLight-italic.fntdata"/><Relationship Id="rId45" Type="http://schemas.openxmlformats.org/officeDocument/2006/relationships/font" Target="fonts/OpenSansLigh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OpenSans-regular.fntdata"/><Relationship Id="rId47" Type="http://schemas.openxmlformats.org/officeDocument/2006/relationships/font" Target="fonts/OpenSansLight-boldItalic.fntdata"/><Relationship Id="rId49" Type="http://schemas.openxmlformats.org/officeDocument/2006/relationships/font" Target="fonts/OpenSans-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chtarget.com/whatis/definition/software-testing"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7a4c9dfd9c_0_1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7a4c9dfd9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requirements are recorded in a document called a software requirements specification</a:t>
            </a:r>
            <a:endParaRPr/>
          </a:p>
          <a:p>
            <a:pPr indent="0" lvl="0" marL="0" rtl="0" algn="l">
              <a:spcBef>
                <a:spcPts val="0"/>
              </a:spcBef>
              <a:spcAft>
                <a:spcPts val="0"/>
              </a:spcAft>
              <a:buNone/>
            </a:pPr>
            <a:r>
              <a:rPr lang="en"/>
              <a:t>In a sense, this document is a written agreement between all parties concerned, which is intended to guide the software’s development and provide a means of resolving disputes that may arise later in the development process.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7a4c9dfd9c_0_2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7a4c9dfd9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Figure from: </a:t>
            </a:r>
            <a:r>
              <a:rPr lang="en"/>
              <a:t>https://light-it.net/blog/how-to-write-a-software-specification/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Business Requirements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person who drafts the document explains why the client needs this software and what business goals must be achieved. This information is entirely provided by a client. For example, a clinic owner wants to minimize administrative work to save money they would have spent on personnel and hardware. A solution for the clinic could be a fully-functional doctor booking app that will automate all the administrative processes and, thereby, help an owner achieve their business goal.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User Requirements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type of requirements specifies goals and tasks that a user can accomplish while interacting with software. If to get back to the example of a doctor appointment mobile app software requirements specification, one of the most typical scenarios to include would be a patient’s ability to make or cancel a doctor’s appointment. The point is to define and indicate in the specification as many user stories as possible.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Functional Requirements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Functional requirements define the behavior of a product under different circumstances or user scenarios. They point out what developers must do to make it easier for users to accomplish their tasks. See the examples of how to phrase software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3.1 Booking a Doctor’s Appointment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user shall be provided with the ability to confirm an appointment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 user shall be able to cancel an appointment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3.2 Reviews and Ratings Feature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Software shall allow a user to rate doctors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Non-Functional Requirements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Non-functional requirements, also known as software attributes, do not describe what software does, the focus here is on how well software performance is. This type helps to set the constraints that could come along with a project under development. Complex projects can have an extensive list of attributes, but only some of them are described in detail. These attributes are: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Usability;</a:t>
            </a:r>
            <a:endParaRPr/>
          </a:p>
          <a:p>
            <a:pPr indent="0" lvl="0" marL="0" rtl="0" algn="l">
              <a:spcBef>
                <a:spcPts val="0"/>
              </a:spcBef>
              <a:spcAft>
                <a:spcPts val="0"/>
              </a:spcAft>
              <a:buNone/>
            </a:pPr>
            <a:r>
              <a:rPr lang="en"/>
              <a:t>Safety;</a:t>
            </a:r>
            <a:endParaRPr/>
          </a:p>
          <a:p>
            <a:pPr indent="0" lvl="0" marL="0" rtl="0" algn="l">
              <a:spcBef>
                <a:spcPts val="0"/>
              </a:spcBef>
              <a:spcAft>
                <a:spcPts val="0"/>
              </a:spcAft>
              <a:buNone/>
            </a:pPr>
            <a:r>
              <a:rPr lang="en"/>
              <a:t>Security;</a:t>
            </a:r>
            <a:endParaRPr/>
          </a:p>
          <a:p>
            <a:pPr indent="0" lvl="0" marL="0" rtl="0" algn="l">
              <a:spcBef>
                <a:spcPts val="0"/>
              </a:spcBef>
              <a:spcAft>
                <a:spcPts val="0"/>
              </a:spcAft>
              <a:buNone/>
            </a:pPr>
            <a:r>
              <a:rPr lang="en"/>
              <a:t>Reliability;</a:t>
            </a:r>
            <a:endParaRPr/>
          </a:p>
          <a:p>
            <a:pPr indent="0" lvl="0" marL="0" rtl="0" algn="l">
              <a:spcBef>
                <a:spcPts val="0"/>
              </a:spcBef>
              <a:spcAft>
                <a:spcPts val="0"/>
              </a:spcAft>
              <a:buNone/>
            </a:pPr>
            <a:r>
              <a:rPr lang="en"/>
              <a:t>Testability;</a:t>
            </a:r>
            <a:endParaRPr/>
          </a:p>
          <a:p>
            <a:pPr indent="0" lvl="0" marL="0" rtl="0" algn="l">
              <a:spcBef>
                <a:spcPts val="0"/>
              </a:spcBef>
              <a:spcAft>
                <a:spcPts val="0"/>
              </a:spcAft>
              <a:buNone/>
            </a:pPr>
            <a:r>
              <a:rPr lang="en"/>
              <a:t>Scalability;</a:t>
            </a:r>
            <a:endParaRPr/>
          </a:p>
          <a:p>
            <a:pPr indent="0" lvl="0" marL="0" rtl="0" algn="l">
              <a:spcBef>
                <a:spcPts val="0"/>
              </a:spcBef>
              <a:spcAft>
                <a:spcPts val="0"/>
              </a:spcAft>
              <a:buNone/>
            </a:pPr>
            <a:r>
              <a:rPr lang="en"/>
              <a:t>Integrability;</a:t>
            </a:r>
            <a:endParaRPr/>
          </a:p>
          <a:p>
            <a:pPr indent="0" lvl="0" marL="0" rtl="0" algn="l">
              <a:spcBef>
                <a:spcPts val="0"/>
              </a:spcBef>
              <a:spcAft>
                <a:spcPts val="0"/>
              </a:spcAft>
              <a:buNone/>
            </a:pPr>
            <a:r>
              <a:rPr lang="en"/>
              <a:t>Extensibility;</a:t>
            </a:r>
            <a:endParaRPr/>
          </a:p>
          <a:p>
            <a:pPr indent="0" lvl="0" marL="0" rtl="0" algn="l">
              <a:spcBef>
                <a:spcPts val="0"/>
              </a:spcBef>
              <a:spcAft>
                <a:spcPts val="0"/>
              </a:spcAft>
              <a:buNone/>
            </a:pPr>
            <a:r>
              <a:rPr lang="en"/>
              <a:t>and others.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7a4c9dfd9c_0_3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7a4c9dfd9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Whereas requirements analysis provides a description of the proposed software product, design involves creating a plan for the construction of the proposed system. </a:t>
            </a:r>
            <a:endParaRPr/>
          </a:p>
          <a:p>
            <a:pPr indent="0" lvl="0" marL="0" rtl="0" algn="l">
              <a:spcBef>
                <a:spcPts val="0"/>
              </a:spcBef>
              <a:spcAft>
                <a:spcPts val="0"/>
              </a:spcAft>
              <a:buNone/>
            </a:pPr>
            <a:r>
              <a:rPr lang="en"/>
              <a:t>Requirements analysis is about identifying the problem to be solved, while design is about developing a solution to the problem. </a:t>
            </a:r>
            <a:endParaRPr/>
          </a:p>
          <a:p>
            <a:pPr indent="0" lvl="0" marL="0" rtl="0" algn="l">
              <a:spcBef>
                <a:spcPts val="0"/>
              </a:spcBef>
              <a:spcAft>
                <a:spcPts val="0"/>
              </a:spcAft>
              <a:buNone/>
            </a:pPr>
            <a:r>
              <a:rPr lang="en"/>
              <a:t>Diagramming and modeling play important roles in the design of software. </a:t>
            </a:r>
            <a:endParaRPr/>
          </a:p>
          <a:p>
            <a:pPr indent="0" lvl="0" marL="0" rtl="0" algn="l">
              <a:spcBef>
                <a:spcPts val="0"/>
              </a:spcBef>
              <a:spcAft>
                <a:spcPts val="0"/>
              </a:spcAft>
              <a:buNone/>
            </a:pPr>
            <a:r>
              <a:rPr lang="en"/>
              <a:t>However, the methodologies and notational systems used by software engineers are not stable. </a:t>
            </a:r>
            <a:endParaRPr/>
          </a:p>
          <a:p>
            <a:pPr indent="0" lvl="0" marL="0" rtl="0" algn="l">
              <a:spcBef>
                <a:spcPts val="0"/>
              </a:spcBef>
              <a:spcAft>
                <a:spcPts val="0"/>
              </a:spcAft>
              <a:buNone/>
            </a:pPr>
            <a:r>
              <a:rPr lang="en"/>
              <a:t>The practice of software engineering appears very dynamic as researchers struggle to find better approaches to the software development process.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7a4c9dfd9c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7a4c9dfd9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Implementation involves the actual writing of programs, creation of data files, and development of databases. </a:t>
            </a:r>
            <a:endParaRPr/>
          </a:p>
          <a:p>
            <a:pPr indent="0" lvl="0" marL="0" rtl="0" algn="l">
              <a:spcBef>
                <a:spcPts val="0"/>
              </a:spcBef>
              <a:spcAft>
                <a:spcPts val="0"/>
              </a:spcAft>
              <a:buNone/>
            </a:pPr>
            <a:r>
              <a:rPr lang="en"/>
              <a:t>It is at the implementation stage that we see the distinction between the tasks of a software analyst and a programmer. </a:t>
            </a:r>
            <a:endParaRPr/>
          </a:p>
          <a:p>
            <a:pPr indent="0" lvl="0" marL="0" rtl="0" algn="l">
              <a:spcBef>
                <a:spcPts val="0"/>
              </a:spcBef>
              <a:spcAft>
                <a:spcPts val="0"/>
              </a:spcAft>
              <a:buNone/>
            </a:pPr>
            <a:r>
              <a:rPr lang="en"/>
              <a:t>The </a:t>
            </a:r>
            <a:r>
              <a:rPr lang="en">
                <a:solidFill>
                  <a:schemeClr val="dk1"/>
                </a:solidFill>
              </a:rPr>
              <a:t>analyst </a:t>
            </a:r>
            <a:r>
              <a:rPr lang="en"/>
              <a:t>is a person involved with the entire development process, perhaps with an emphasis on the requirements analysis and design steps. </a:t>
            </a:r>
            <a:endParaRPr/>
          </a:p>
          <a:p>
            <a:pPr indent="0" lvl="0" marL="0" rtl="0" algn="l">
              <a:spcBef>
                <a:spcPts val="0"/>
              </a:spcBef>
              <a:spcAft>
                <a:spcPts val="0"/>
              </a:spcAft>
              <a:buNone/>
            </a:pPr>
            <a:r>
              <a:rPr lang="en"/>
              <a:t>The </a:t>
            </a:r>
            <a:r>
              <a:rPr lang="en">
                <a:solidFill>
                  <a:schemeClr val="dk1"/>
                </a:solidFill>
              </a:rPr>
              <a:t>programmer </a:t>
            </a:r>
            <a:r>
              <a:rPr lang="en"/>
              <a:t>is a person involved primarily with the implementation step. In its narrowest interpretation, a programmer is charged with writing programs that implement the design produced by a software analyst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7a4c9dfd9c_0_4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7a4c9dfd9c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7a4c9dfd9c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7a4c9dfd9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Early approaches to software engineering insisted on performing requirements analysis, design, implementation, and testing in a strictly sequential manner. The belief was that too much was at risk during the development of a large software system to allow for variations. As a result, software engineers insisted that the entire requirements specification of the system be completed before beginning the design and, likewise, that the design be completed before beginning implementation. The result was a development process now referred to as the waterfall model, an analogy to the fact that the development process was allowed to flow in only one direction.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Figure from: https://kruschecompany.com/waterfall-software-development-methodology/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7a4c9dfd9c_0_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7a4c9dfd9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recent years, software engineering techniques have changed to reflect the</a:t>
            </a:r>
            <a:endParaRPr/>
          </a:p>
          <a:p>
            <a:pPr indent="0" lvl="0" marL="0" rtl="0" algn="l">
              <a:spcBef>
                <a:spcPts val="0"/>
              </a:spcBef>
              <a:spcAft>
                <a:spcPts val="0"/>
              </a:spcAft>
              <a:buNone/>
            </a:pPr>
            <a:r>
              <a:rPr lang="en"/>
              <a:t>contradiction between the highly structured environment dictated by the waterfall model and the “free-wheeling,” trial-and-error process that is often vital to creative problem solving. This is illustrated by the emergence of the incremental model for software development. Following this model, the desired software system is constructed in increments—the first being a simplified version of the</a:t>
            </a:r>
            <a:endParaRPr/>
          </a:p>
          <a:p>
            <a:pPr indent="0" lvl="0" marL="0" rtl="0" algn="l">
              <a:spcBef>
                <a:spcPts val="0"/>
              </a:spcBef>
              <a:spcAft>
                <a:spcPts val="0"/>
              </a:spcAft>
              <a:buNone/>
            </a:pPr>
            <a:r>
              <a:rPr lang="en"/>
              <a:t>final product with limited functionality. Once this version has been tested and</a:t>
            </a:r>
            <a:endParaRPr/>
          </a:p>
          <a:p>
            <a:pPr indent="0" lvl="0" marL="0" rtl="0" algn="l">
              <a:spcBef>
                <a:spcPts val="0"/>
              </a:spcBef>
              <a:spcAft>
                <a:spcPts val="0"/>
              </a:spcAft>
              <a:buNone/>
            </a:pPr>
            <a:r>
              <a:rPr lang="en"/>
              <a:t>perhaps evaluated by the future user, more features are added and tested in an</a:t>
            </a:r>
            <a:endParaRPr/>
          </a:p>
          <a:p>
            <a:pPr indent="0" lvl="0" marL="0" rtl="0" algn="l">
              <a:spcBef>
                <a:spcPts val="0"/>
              </a:spcBef>
              <a:spcAft>
                <a:spcPts val="0"/>
              </a:spcAft>
              <a:buNone/>
            </a:pPr>
            <a:r>
              <a:rPr lang="en"/>
              <a:t>incremental manner until the system is complete. For example, if the system</a:t>
            </a:r>
            <a:endParaRPr/>
          </a:p>
          <a:p>
            <a:pPr indent="0" lvl="0" marL="0" rtl="0" algn="l">
              <a:spcBef>
                <a:spcPts val="0"/>
              </a:spcBef>
              <a:spcAft>
                <a:spcPts val="0"/>
              </a:spcAft>
              <a:buNone/>
            </a:pPr>
            <a:r>
              <a:rPr lang="en"/>
              <a:t>being developed is a patient records system for a hospital, the first increment may</a:t>
            </a:r>
            <a:endParaRPr/>
          </a:p>
          <a:p>
            <a:pPr indent="0" lvl="0" marL="0" rtl="0" algn="l">
              <a:spcBef>
                <a:spcPts val="0"/>
              </a:spcBef>
              <a:spcAft>
                <a:spcPts val="0"/>
              </a:spcAft>
              <a:buNone/>
            </a:pPr>
            <a:r>
              <a:rPr lang="en"/>
              <a:t>incorporate only the ability to view patient records from a small sample of the</a:t>
            </a:r>
            <a:endParaRPr/>
          </a:p>
          <a:p>
            <a:pPr indent="0" lvl="0" marL="0" rtl="0" algn="l">
              <a:spcBef>
                <a:spcPts val="0"/>
              </a:spcBef>
              <a:spcAft>
                <a:spcPts val="0"/>
              </a:spcAft>
              <a:buNone/>
            </a:pPr>
            <a:r>
              <a:rPr lang="en"/>
              <a:t>entire record system. Once that version is operational, additional features, such</a:t>
            </a:r>
            <a:endParaRPr/>
          </a:p>
          <a:p>
            <a:pPr indent="0" lvl="0" marL="0" rtl="0" algn="l">
              <a:spcBef>
                <a:spcPts val="0"/>
              </a:spcBef>
              <a:spcAft>
                <a:spcPts val="0"/>
              </a:spcAft>
              <a:buNone/>
            </a:pPr>
            <a:r>
              <a:rPr lang="en"/>
              <a:t>as the ability to add and update records, would be added in a stepwise manner.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Another model that represents the shift away from strict adherence to the waterfall model is the iterative model, which is similar to, and in fact sometimes equated with, the incremental model, although the two are distinct. Whereas the incremental model carries the notion of extending each preliminary version of a product into a larger version, the iterative model encompasses the concept of refining each version. In reality, the incremental model involves an underlying iterative process, and the iterative model may incrementally add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Incremental and iterative models sometimes make use of the trend in software development toward prototyping in which incomplete versions of the proposed system, called prototypes, are built and evaluated. In the case of the incremental model these prototypes evolve into the complete, final system— a process known as evolutionary prototyping.</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7936fd2991_0_4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7936fd299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Perhaps the most pronounced shift from the waterfall model is represented by the collection of methodologies known as agile methods, each of which proposes early and quick implementation on an incremental basis, responsiveness to changing requirements, and a reduced emphasis on rigorous requirements analysis and design. One example of an agile method is extreme programming (XP). Following the XP model, software is developed by a team of less than a dozen individuals working in a communal work space where they freely share ideas and assist each other in the development project. The software is developed incrementally by means of repeated daily cycles of informal requirements analysis, designing, implementing, and testing. Thus, new expanded versions of the software package appear on a regular basis, each of which can be evaluated by the project’s stakeholders and used to point toward further increments. In summary, agile methods are characterized by flexibility, which is in stark contrast to the waterfall model that conjures the image of managers and programmers working in individual offices while rigidly performing well-defined portions of the overall software development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Figure from: https://www.javatpoint.com/software-engineering-agile-model</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7a4c9dfd9c_0_6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7a4c9dfd9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Figure from: https://kruschecompany.com/waterfall-software-development-methodology/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7a4c9dfd9c_0_6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7a4c9dfd9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7936fd299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7936fd29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7a4c9dfd9c_0_7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7a4c9dfd9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7ab648a51b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7ab648a5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Figure 7.8 displays an elementary dataflow diagram representing a hospital’s patient billing system. Note that</a:t>
            </a:r>
            <a:endParaRPr/>
          </a:p>
          <a:p>
            <a:pPr indent="0" lvl="0" marL="0" rtl="0" algn="l">
              <a:spcBef>
                <a:spcPts val="0"/>
              </a:spcBef>
              <a:spcAft>
                <a:spcPts val="0"/>
              </a:spcAft>
              <a:buNone/>
            </a:pPr>
            <a:r>
              <a:rPr lang="en"/>
              <a:t>the diagram shows that Payments (flowing from patients) and PatientRecords</a:t>
            </a:r>
            <a:endParaRPr/>
          </a:p>
          <a:p>
            <a:pPr indent="0" lvl="0" marL="0" rtl="0" algn="l">
              <a:spcBef>
                <a:spcPts val="0"/>
              </a:spcBef>
              <a:spcAft>
                <a:spcPts val="0"/>
              </a:spcAft>
              <a:buNone/>
            </a:pPr>
            <a:r>
              <a:rPr lang="en"/>
              <a:t>(flowing from the hospital’s files) merge at the oval ProcessPayments from which</a:t>
            </a:r>
            <a:endParaRPr/>
          </a:p>
          <a:p>
            <a:pPr indent="0" lvl="0" marL="0" rtl="0" algn="l">
              <a:spcBef>
                <a:spcPts val="0"/>
              </a:spcBef>
              <a:spcAft>
                <a:spcPts val="0"/>
              </a:spcAft>
              <a:buNone/>
            </a:pPr>
            <a:r>
              <a:rPr lang="en"/>
              <a:t>UpdatedRecords flow back to the hospital’s files.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7ab648a51b_0_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7ab648a51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7ab648a51b_0_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7ab648a51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diagram </a:t>
            </a:r>
            <a:r>
              <a:rPr lang="en"/>
              <a:t>in Figure 7.9 indicates that the proposed Hospital Records System will be used by both</a:t>
            </a:r>
            <a:endParaRPr/>
          </a:p>
          <a:p>
            <a:pPr indent="0" lvl="0" marL="0" rtl="0" algn="l">
              <a:spcBef>
                <a:spcPts val="0"/>
              </a:spcBef>
              <a:spcAft>
                <a:spcPts val="0"/>
              </a:spcAft>
              <a:buNone/>
            </a:pPr>
            <a:r>
              <a:rPr lang="en"/>
              <a:t>Physicians and Nurses to Retrieve Medical Records.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7ab648a51b_0_2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7ab648a51b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Whereas use case diagrams view a proposed software system from the outside, UML offers a variety of tools for representing the internal object-oriented design of a system. One of these is the class diagram, which is a notational system for representing the structure of classes and relationships between classes (called associations in UML vernacular).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Classes are represented by rectangles and</a:t>
            </a:r>
            <a:endParaRPr/>
          </a:p>
          <a:p>
            <a:pPr indent="0" lvl="0" marL="0" rtl="0" algn="l">
              <a:spcBef>
                <a:spcPts val="0"/>
              </a:spcBef>
              <a:spcAft>
                <a:spcPts val="0"/>
              </a:spcAft>
              <a:buNone/>
            </a:pPr>
            <a:r>
              <a:rPr lang="en"/>
              <a:t>Associations are represented by lines. </a:t>
            </a:r>
            <a:endParaRPr/>
          </a:p>
          <a:p>
            <a:pPr indent="0" lvl="0" marL="0" rtl="0" algn="l">
              <a:spcBef>
                <a:spcPts val="0"/>
              </a:spcBef>
              <a:spcAft>
                <a:spcPts val="0"/>
              </a:spcAft>
              <a:buNone/>
            </a:pPr>
            <a:r>
              <a:rPr lang="en"/>
              <a:t>Association lines may or may not be labeled.</a:t>
            </a:r>
            <a:endParaRPr/>
          </a:p>
          <a:p>
            <a:pPr indent="0" lvl="0" marL="0" rtl="0" algn="l">
              <a:spcBef>
                <a:spcPts val="0"/>
              </a:spcBef>
              <a:spcAft>
                <a:spcPts val="0"/>
              </a:spcAft>
              <a:buNone/>
            </a:pPr>
            <a:r>
              <a:rPr lang="en"/>
              <a:t>If they are labeled, a bold arrowhead can be used to indicate the direction in which the label should be read.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an example, consider the relationships between physicians, patients, and hospital rooms. </a:t>
            </a:r>
            <a:endParaRPr/>
          </a:p>
          <a:p>
            <a:pPr indent="0" lvl="0" marL="0" rtl="0" algn="l">
              <a:spcBef>
                <a:spcPts val="0"/>
              </a:spcBef>
              <a:spcAft>
                <a:spcPts val="0"/>
              </a:spcAft>
              <a:buNone/>
            </a:pPr>
            <a:r>
              <a:rPr lang="en"/>
              <a:t>We assume that objects representing these entities are constructed from the classes Physician, Patient, and Room, respectively.</a:t>
            </a:r>
            <a:endParaRPr/>
          </a:p>
          <a:p>
            <a:pPr indent="0" lvl="0" marL="0" rtl="0" algn="l">
              <a:spcBef>
                <a:spcPts val="0"/>
              </a:spcBef>
              <a:spcAft>
                <a:spcPts val="0"/>
              </a:spcAft>
              <a:buNone/>
            </a:pPr>
            <a:r>
              <a:rPr lang="en"/>
              <a:t>Figure 7.10 shows how the relationships among these classes could be represented in a UML class diagram.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example, in Figure 7.10 the arrowhead following the label cares for indicates that a physician cares for a patient rather than a patient cares for a physician. </a:t>
            </a:r>
            <a:endParaRPr/>
          </a:p>
          <a:p>
            <a:pPr indent="0" lvl="0" marL="0" rtl="0" algn="l">
              <a:spcBef>
                <a:spcPts val="0"/>
              </a:spcBef>
              <a:spcAft>
                <a:spcPts val="0"/>
              </a:spcAft>
              <a:buNone/>
            </a:pPr>
            <a:r>
              <a:rPr lang="en"/>
              <a:t>Sometimes association lines are given two labels to provide terminology for reading the association in either direction. This is exemplified in Figure 7.10 in the association between the classes Patient and Room.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addition to indicating associations between classes, a class diagram can also convey the multiplicities of those associations.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particular, Figure 7.10</a:t>
            </a:r>
            <a:endParaRPr/>
          </a:p>
          <a:p>
            <a:pPr indent="0" lvl="0" marL="0" rtl="0" algn="l">
              <a:spcBef>
                <a:spcPts val="0"/>
              </a:spcBef>
              <a:spcAft>
                <a:spcPts val="0"/>
              </a:spcAft>
              <a:buNone/>
            </a:pPr>
            <a:r>
              <a:rPr lang="en"/>
              <a:t>indicates that each patient can occupy one room and each room can host zero</a:t>
            </a:r>
            <a:endParaRPr/>
          </a:p>
          <a:p>
            <a:pPr indent="0" lvl="0" marL="0" rtl="0" algn="l">
              <a:spcBef>
                <a:spcPts val="0"/>
              </a:spcBef>
              <a:spcAft>
                <a:spcPts val="0"/>
              </a:spcAft>
              <a:buNone/>
            </a:pPr>
            <a:r>
              <a:rPr lang="en"/>
              <a:t>or one patient. (We are assuming that each room is a private room.) An asterisk</a:t>
            </a:r>
            <a:endParaRPr/>
          </a:p>
          <a:p>
            <a:pPr indent="0" lvl="0" marL="0" rtl="0" algn="l">
              <a:spcBef>
                <a:spcPts val="0"/>
              </a:spcBef>
              <a:spcAft>
                <a:spcPts val="0"/>
              </a:spcAft>
              <a:buNone/>
            </a:pPr>
            <a:r>
              <a:rPr lang="en"/>
              <a:t>is used to indicate an arbitrary nonnegative number. Thus, the asterisk in Fig-</a:t>
            </a:r>
            <a:endParaRPr/>
          </a:p>
          <a:p>
            <a:pPr indent="0" lvl="0" marL="0" rtl="0" algn="l">
              <a:spcBef>
                <a:spcPts val="0"/>
              </a:spcBef>
              <a:spcAft>
                <a:spcPts val="0"/>
              </a:spcAft>
              <a:buNone/>
            </a:pPr>
            <a:r>
              <a:rPr lang="en"/>
              <a:t>ure 7.10 indicates that each physician may care for many patients, whereas the</a:t>
            </a:r>
            <a:endParaRPr/>
          </a:p>
          <a:p>
            <a:pPr indent="0" lvl="0" marL="0" rtl="0" algn="l">
              <a:spcBef>
                <a:spcPts val="0"/>
              </a:spcBef>
              <a:spcAft>
                <a:spcPts val="0"/>
              </a:spcAft>
              <a:buNone/>
            </a:pPr>
            <a:r>
              <a:rPr lang="en"/>
              <a:t>1 at the physician end of the association means that each patient is cared for by</a:t>
            </a:r>
            <a:endParaRPr/>
          </a:p>
          <a:p>
            <a:pPr indent="0" lvl="0" marL="0" rtl="0" algn="l">
              <a:spcBef>
                <a:spcPts val="0"/>
              </a:spcBef>
              <a:spcAft>
                <a:spcPts val="0"/>
              </a:spcAft>
              <a:buNone/>
            </a:pPr>
            <a:r>
              <a:rPr lang="en"/>
              <a:t>only one physician. (Our design considers only the role of primary physicians.)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7ab648a51b_0_3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7ab648a51b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a:t>
            </a:r>
            <a:r>
              <a:rPr lang="en">
                <a:solidFill>
                  <a:schemeClr val="dk1"/>
                </a:solidFill>
              </a:rPr>
              <a:t>ssociation multiplicities occur in three basic forms: one-to-one relationships, one-to-many relationships, and many-to-many relationships as summarized in Figure 7.11.</a:t>
            </a:r>
            <a:endParaRPr>
              <a:solidFill>
                <a:schemeClr val="dk1"/>
              </a:solidFill>
            </a:endParaRPr>
          </a:p>
          <a:p>
            <a:pPr indent="0" lvl="0" marL="0" rtl="0" algn="l">
              <a:spcBef>
                <a:spcPts val="0"/>
              </a:spcBef>
              <a:spcAft>
                <a:spcPts val="0"/>
              </a:spcAft>
              <a:buNone/>
            </a:pPr>
            <a:r>
              <a:rPr lang="en">
                <a:solidFill>
                  <a:schemeClr val="dk1"/>
                </a:solidFill>
              </a:rPr>
              <a:t>A one-to-one</a:t>
            </a:r>
            <a:endParaRPr>
              <a:solidFill>
                <a:schemeClr val="dk1"/>
              </a:solidFill>
            </a:endParaRPr>
          </a:p>
          <a:p>
            <a:pPr indent="0" lvl="0" marL="0" rtl="0" algn="l">
              <a:spcBef>
                <a:spcPts val="0"/>
              </a:spcBef>
              <a:spcAft>
                <a:spcPts val="0"/>
              </a:spcAft>
              <a:buNone/>
            </a:pPr>
            <a:r>
              <a:rPr lang="en">
                <a:solidFill>
                  <a:schemeClr val="dk1"/>
                </a:solidFill>
              </a:rPr>
              <a:t>relationship is exemplified by the association between patients and occupied</a:t>
            </a:r>
            <a:endParaRPr>
              <a:solidFill>
                <a:schemeClr val="dk1"/>
              </a:solidFill>
            </a:endParaRPr>
          </a:p>
          <a:p>
            <a:pPr indent="0" lvl="0" marL="0" rtl="0" algn="l">
              <a:spcBef>
                <a:spcPts val="0"/>
              </a:spcBef>
              <a:spcAft>
                <a:spcPts val="0"/>
              </a:spcAft>
              <a:buNone/>
            </a:pPr>
            <a:r>
              <a:rPr lang="en">
                <a:solidFill>
                  <a:schemeClr val="dk1"/>
                </a:solidFill>
              </a:rPr>
              <a:t>private rooms in that each patient is associated with only one room and each</a:t>
            </a:r>
            <a:endParaRPr>
              <a:solidFill>
                <a:schemeClr val="dk1"/>
              </a:solidFill>
            </a:endParaRPr>
          </a:p>
          <a:p>
            <a:pPr indent="0" lvl="0" marL="0" rtl="0" algn="l">
              <a:spcBef>
                <a:spcPts val="0"/>
              </a:spcBef>
              <a:spcAft>
                <a:spcPts val="0"/>
              </a:spcAft>
              <a:buNone/>
            </a:pPr>
            <a:r>
              <a:rPr lang="en">
                <a:solidFill>
                  <a:schemeClr val="dk1"/>
                </a:solidFill>
              </a:rPr>
              <a:t>room is associated with only one patient. A one-to-many relationship is exem-</a:t>
            </a:r>
            <a:endParaRPr>
              <a:solidFill>
                <a:schemeClr val="dk1"/>
              </a:solidFill>
            </a:endParaRPr>
          </a:p>
          <a:p>
            <a:pPr indent="0" lvl="0" marL="0" rtl="0" algn="l">
              <a:spcBef>
                <a:spcPts val="0"/>
              </a:spcBef>
              <a:spcAft>
                <a:spcPts val="0"/>
              </a:spcAft>
              <a:buNone/>
            </a:pPr>
            <a:r>
              <a:rPr lang="en">
                <a:solidFill>
                  <a:schemeClr val="dk1"/>
                </a:solidFill>
              </a:rPr>
              <a:t>plified by the association between physicians and patients in that one physician is</a:t>
            </a:r>
            <a:endParaRPr>
              <a:solidFill>
                <a:schemeClr val="dk1"/>
              </a:solidFill>
            </a:endParaRPr>
          </a:p>
          <a:p>
            <a:pPr indent="0" lvl="0" marL="0" rtl="0" algn="l">
              <a:spcBef>
                <a:spcPts val="0"/>
              </a:spcBef>
              <a:spcAft>
                <a:spcPts val="0"/>
              </a:spcAft>
              <a:buNone/>
            </a:pPr>
            <a:r>
              <a:rPr lang="en">
                <a:solidFill>
                  <a:schemeClr val="dk1"/>
                </a:solidFill>
              </a:rPr>
              <a:t>associated with many patients and each patient is associated with one (primary)</a:t>
            </a:r>
            <a:endParaRPr>
              <a:solidFill>
                <a:schemeClr val="dk1"/>
              </a:solidFill>
            </a:endParaRPr>
          </a:p>
          <a:p>
            <a:pPr indent="0" lvl="0" marL="0" rtl="0" algn="l">
              <a:spcBef>
                <a:spcPts val="0"/>
              </a:spcBef>
              <a:spcAft>
                <a:spcPts val="0"/>
              </a:spcAft>
              <a:buNone/>
            </a:pPr>
            <a:r>
              <a:rPr lang="en">
                <a:solidFill>
                  <a:schemeClr val="dk1"/>
                </a:solidFill>
              </a:rPr>
              <a:t>physician. A many-to-many relationship would occur if we included consulting</a:t>
            </a:r>
            <a:endParaRPr>
              <a:solidFill>
                <a:schemeClr val="dk1"/>
              </a:solidFill>
            </a:endParaRPr>
          </a:p>
          <a:p>
            <a:pPr indent="0" lvl="0" marL="0" rtl="0" algn="l">
              <a:spcBef>
                <a:spcPts val="0"/>
              </a:spcBef>
              <a:spcAft>
                <a:spcPts val="0"/>
              </a:spcAft>
              <a:buNone/>
            </a:pPr>
            <a:r>
              <a:rPr lang="en">
                <a:solidFill>
                  <a:schemeClr val="dk1"/>
                </a:solidFill>
              </a:rPr>
              <a:t>physicians in the physician–patient relationship. Then each physician could be</a:t>
            </a:r>
            <a:endParaRPr>
              <a:solidFill>
                <a:schemeClr val="dk1"/>
              </a:solidFill>
            </a:endParaRPr>
          </a:p>
          <a:p>
            <a:pPr indent="0" lvl="0" marL="0" rtl="0" algn="l">
              <a:spcBef>
                <a:spcPts val="0"/>
              </a:spcBef>
              <a:spcAft>
                <a:spcPts val="0"/>
              </a:spcAft>
              <a:buNone/>
            </a:pPr>
            <a:r>
              <a:rPr lang="en">
                <a:solidFill>
                  <a:schemeClr val="dk1"/>
                </a:solidFill>
              </a:rPr>
              <a:t>associated with many patients and each patient could be associated with many</a:t>
            </a:r>
            <a:endParaRPr>
              <a:solidFill>
                <a:schemeClr val="dk1"/>
              </a:solidFill>
            </a:endParaRPr>
          </a:p>
          <a:p>
            <a:pPr indent="0" lvl="0" marL="0" rtl="0" algn="l">
              <a:spcBef>
                <a:spcPts val="0"/>
              </a:spcBef>
              <a:spcAft>
                <a:spcPts val="0"/>
              </a:spcAft>
              <a:buNone/>
            </a:pPr>
            <a:r>
              <a:rPr lang="en">
                <a:solidFill>
                  <a:schemeClr val="dk1"/>
                </a:solidFill>
              </a:rPr>
              <a:t>physicians.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7ab648a51b_0_4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7ab648a51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an object-oriented design it is often the case that one class represents</a:t>
            </a:r>
            <a:endParaRPr/>
          </a:p>
          <a:p>
            <a:pPr indent="0" lvl="0" marL="0" rtl="0" algn="l">
              <a:spcBef>
                <a:spcPts val="0"/>
              </a:spcBef>
              <a:spcAft>
                <a:spcPts val="0"/>
              </a:spcAft>
              <a:buNone/>
            </a:pPr>
            <a:r>
              <a:rPr lang="en"/>
              <a:t>a more specific version of another. In those situations we say that the latter</a:t>
            </a:r>
            <a:endParaRPr/>
          </a:p>
          <a:p>
            <a:pPr indent="0" lvl="0" marL="0" rtl="0" algn="l">
              <a:spcBef>
                <a:spcPts val="0"/>
              </a:spcBef>
              <a:spcAft>
                <a:spcPts val="0"/>
              </a:spcAft>
              <a:buNone/>
            </a:pPr>
            <a:r>
              <a:rPr lang="en"/>
              <a:t>class is a generalization of the former. UML provides a special notation for rep-</a:t>
            </a:r>
            <a:endParaRPr/>
          </a:p>
          <a:p>
            <a:pPr indent="0" lvl="0" marL="0" rtl="0" algn="l">
              <a:spcBef>
                <a:spcPts val="0"/>
              </a:spcBef>
              <a:spcAft>
                <a:spcPts val="0"/>
              </a:spcAft>
              <a:buNone/>
            </a:pPr>
            <a:r>
              <a:rPr lang="en"/>
              <a:t>resenting generalizations. An example is given in Figure 7.12, which depicts</a:t>
            </a:r>
            <a:endParaRPr/>
          </a:p>
          <a:p>
            <a:pPr indent="0" lvl="0" marL="0" rtl="0" algn="l">
              <a:spcBef>
                <a:spcPts val="0"/>
              </a:spcBef>
              <a:spcAft>
                <a:spcPts val="0"/>
              </a:spcAft>
              <a:buNone/>
            </a:pPr>
            <a:r>
              <a:rPr lang="en"/>
              <a:t>the generalizations among the classes MedicalRecord, SurgicalRecord, and</a:t>
            </a:r>
            <a:endParaRPr/>
          </a:p>
          <a:p>
            <a:pPr indent="0" lvl="0" marL="0" rtl="0" algn="l">
              <a:spcBef>
                <a:spcPts val="0"/>
              </a:spcBef>
              <a:spcAft>
                <a:spcPts val="0"/>
              </a:spcAft>
              <a:buNone/>
            </a:pPr>
            <a:r>
              <a:rPr lang="en"/>
              <a:t>­OfficeVisitRecord. There the associations between the classes are represented</a:t>
            </a:r>
            <a:endParaRPr/>
          </a:p>
          <a:p>
            <a:pPr indent="0" lvl="0" marL="0" rtl="0" algn="l">
              <a:spcBef>
                <a:spcPts val="0"/>
              </a:spcBef>
              <a:spcAft>
                <a:spcPts val="0"/>
              </a:spcAft>
              <a:buNone/>
            </a:pPr>
            <a:r>
              <a:rPr lang="en"/>
              <a:t>by arrows with hollow arrowheads, which is the UML notation for associations</a:t>
            </a:r>
            <a:endParaRPr/>
          </a:p>
          <a:p>
            <a:pPr indent="0" lvl="0" marL="0" rtl="0" algn="l">
              <a:spcBef>
                <a:spcPts val="0"/>
              </a:spcBef>
              <a:spcAft>
                <a:spcPts val="0"/>
              </a:spcAft>
              <a:buNone/>
            </a:pPr>
            <a:r>
              <a:rPr lang="en"/>
              <a:t>that are generalizations. Note that each class is represented by a rectangle con-</a:t>
            </a:r>
            <a:endParaRPr/>
          </a:p>
          <a:p>
            <a:pPr indent="0" lvl="0" marL="0" rtl="0" algn="l">
              <a:spcBef>
                <a:spcPts val="0"/>
              </a:spcBef>
              <a:spcAft>
                <a:spcPts val="0"/>
              </a:spcAft>
              <a:buNone/>
            </a:pPr>
            <a:r>
              <a:rPr lang="en"/>
              <a:t>taining the name, attributes, and methods of the class in the format introduced</a:t>
            </a:r>
            <a:endParaRPr/>
          </a:p>
          <a:p>
            <a:pPr indent="0" lvl="0" marL="0" rtl="0" algn="l">
              <a:spcBef>
                <a:spcPts val="0"/>
              </a:spcBef>
              <a:spcAft>
                <a:spcPts val="0"/>
              </a:spcAft>
              <a:buNone/>
            </a:pPr>
            <a:r>
              <a:rPr lang="en"/>
              <a:t>in Figure 7.4. This is UML’s way of representing the internal characteristics of</a:t>
            </a:r>
            <a:endParaRPr/>
          </a:p>
          <a:p>
            <a:pPr indent="0" lvl="0" marL="0" rtl="0" algn="l">
              <a:spcBef>
                <a:spcPts val="0"/>
              </a:spcBef>
              <a:spcAft>
                <a:spcPts val="0"/>
              </a:spcAft>
              <a:buNone/>
            </a:pPr>
            <a:r>
              <a:rPr lang="en"/>
              <a:t>a class in a class diagram. The information portrayed in Figure 7.12 is that the</a:t>
            </a:r>
            <a:endParaRPr/>
          </a:p>
          <a:p>
            <a:pPr indent="0" lvl="0" marL="0" rtl="0" algn="l">
              <a:spcBef>
                <a:spcPts val="0"/>
              </a:spcBef>
              <a:spcAft>
                <a:spcPts val="0"/>
              </a:spcAft>
              <a:buNone/>
            </a:pPr>
            <a:r>
              <a:rPr lang="en"/>
              <a:t>class MedicalRecord is a generalization of the class SurgicalRecord as well as a</a:t>
            </a:r>
            <a:endParaRPr/>
          </a:p>
          <a:p>
            <a:pPr indent="0" lvl="0" marL="0" rtl="0" algn="l">
              <a:spcBef>
                <a:spcPts val="0"/>
              </a:spcBef>
              <a:spcAft>
                <a:spcPts val="0"/>
              </a:spcAft>
              <a:buNone/>
            </a:pPr>
            <a:r>
              <a:rPr lang="en"/>
              <a:t>generalization of ­OfficeVisitRecord. That is, the classes SurgicalRecord and</a:t>
            </a:r>
            <a:endParaRPr/>
          </a:p>
          <a:p>
            <a:pPr indent="0" lvl="0" marL="0" rtl="0" algn="l">
              <a:spcBef>
                <a:spcPts val="0"/>
              </a:spcBef>
              <a:spcAft>
                <a:spcPts val="0"/>
              </a:spcAft>
              <a:buNone/>
            </a:pPr>
            <a:r>
              <a:rPr lang="en"/>
              <a:t>­OfficeVisitRecord contain all the features of the class MedicalRecord plus</a:t>
            </a:r>
            <a:endParaRPr/>
          </a:p>
          <a:p>
            <a:pPr indent="0" lvl="0" marL="0" rtl="0" algn="l">
              <a:spcBef>
                <a:spcPts val="0"/>
              </a:spcBef>
              <a:spcAft>
                <a:spcPts val="0"/>
              </a:spcAft>
              <a:buNone/>
            </a:pPr>
            <a:r>
              <a:rPr lang="en"/>
              <a:t>those features explicitly listed inside their appropriate rectangles. Thus, both the</a:t>
            </a:r>
            <a:endParaRPr/>
          </a:p>
          <a:p>
            <a:pPr indent="0" lvl="0" marL="0" rtl="0" algn="l">
              <a:spcBef>
                <a:spcPts val="0"/>
              </a:spcBef>
              <a:spcAft>
                <a:spcPts val="0"/>
              </a:spcAft>
              <a:buNone/>
            </a:pPr>
            <a:r>
              <a:rPr lang="en"/>
              <a:t>SurgicalRecord and the ­OfficeVisitRecord classes contain patient, doctor,</a:t>
            </a:r>
            <a:endParaRPr/>
          </a:p>
          <a:p>
            <a:pPr indent="0" lvl="0" marL="0" rtl="0" algn="l">
              <a:spcBef>
                <a:spcPts val="0"/>
              </a:spcBef>
              <a:spcAft>
                <a:spcPts val="0"/>
              </a:spcAft>
              <a:buNone/>
            </a:pPr>
            <a:r>
              <a:rPr lang="en"/>
              <a:t>and date of record, but the SurgicalRecord class also contains surgical proce-</a:t>
            </a:r>
            <a:endParaRPr/>
          </a:p>
          <a:p>
            <a:pPr indent="0" lvl="0" marL="0" rtl="0" algn="l">
              <a:spcBef>
                <a:spcPts val="0"/>
              </a:spcBef>
              <a:spcAft>
                <a:spcPts val="0"/>
              </a:spcAft>
              <a:buNone/>
            </a:pPr>
            <a:r>
              <a:rPr lang="en"/>
              <a:t>dure, hospital, discharge date, and the ability to discharge a patient, whereas</a:t>
            </a:r>
            <a:endParaRPr/>
          </a:p>
          <a:p>
            <a:pPr indent="0" lvl="0" marL="0" rtl="0" algn="l">
              <a:spcBef>
                <a:spcPts val="0"/>
              </a:spcBef>
              <a:spcAft>
                <a:spcPts val="0"/>
              </a:spcAft>
              <a:buNone/>
            </a:pPr>
            <a:r>
              <a:rPr lang="en"/>
              <a:t>the OfficeVisitRecord class contains symptoms and diagnosis. All three classes have the ability to print the medical record. The printRecord method in</a:t>
            </a:r>
            <a:endParaRPr/>
          </a:p>
          <a:p>
            <a:pPr indent="0" lvl="0" marL="0" rtl="0" algn="l">
              <a:spcBef>
                <a:spcPts val="0"/>
              </a:spcBef>
              <a:spcAft>
                <a:spcPts val="0"/>
              </a:spcAft>
              <a:buClr>
                <a:schemeClr val="dk1"/>
              </a:buClr>
              <a:buSzPts val="1100"/>
              <a:buFont typeface="Arial"/>
              <a:buNone/>
            </a:pPr>
            <a:r>
              <a:rPr lang="en"/>
              <a:t>­SurgicalRecord and OfficeVisitRecord are specializations of the printRecord</a:t>
            </a:r>
            <a:endParaRPr/>
          </a:p>
          <a:p>
            <a:pPr indent="0" lvl="0" marL="0" rtl="0" algn="l">
              <a:spcBef>
                <a:spcPts val="0"/>
              </a:spcBef>
              <a:spcAft>
                <a:spcPts val="0"/>
              </a:spcAft>
              <a:buClr>
                <a:schemeClr val="dk1"/>
              </a:buClr>
              <a:buSzPts val="1100"/>
              <a:buFont typeface="Arial"/>
              <a:buNone/>
            </a:pPr>
            <a:r>
              <a:rPr lang="en"/>
              <a:t>method in MedicalRecord, each of which will print the information specific to</a:t>
            </a:r>
            <a:endParaRPr/>
          </a:p>
          <a:p>
            <a:pPr indent="0" lvl="0" marL="0" rtl="0" algn="l">
              <a:spcBef>
                <a:spcPts val="0"/>
              </a:spcBef>
              <a:spcAft>
                <a:spcPts val="0"/>
              </a:spcAft>
              <a:buClr>
                <a:schemeClr val="dk1"/>
              </a:buClr>
              <a:buSzPts val="1100"/>
              <a:buFont typeface="Arial"/>
              <a:buNone/>
            </a:pPr>
            <a:r>
              <a:rPr lang="en"/>
              <a:t>its class.</a:t>
            </a:r>
            <a:endParaRPr/>
          </a:p>
          <a:p>
            <a:pPr indent="0" lvl="0" marL="0" rtl="0" algn="l">
              <a:spcBef>
                <a:spcPts val="0"/>
              </a:spcBef>
              <a:spcAft>
                <a:spcPts val="0"/>
              </a:spcAft>
              <a:buClr>
                <a:schemeClr val="dk1"/>
              </a:buClr>
              <a:buSzPts val="1100"/>
              <a:buFont typeface="Arial"/>
              <a:buNone/>
            </a:pPr>
            <a:r>
              <a:rPr lang="en"/>
              <a:t>a natural way of implementing generalizations in an object-oriented programming environment is to use </a:t>
            </a:r>
            <a:r>
              <a:rPr b="1" lang="en"/>
              <a:t>inheritance</a:t>
            </a: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7ab648a51b_0_4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7ab648a51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 diagrams represent static features of a program’s design. They do not represent sequences of events that occur during execution. </a:t>
            </a:r>
            <a:endParaRPr/>
          </a:p>
          <a:p>
            <a:pPr indent="0" lvl="0" marL="0" rtl="0" algn="l">
              <a:spcBef>
                <a:spcPts val="0"/>
              </a:spcBef>
              <a:spcAft>
                <a:spcPts val="0"/>
              </a:spcAft>
              <a:buNone/>
            </a:pPr>
            <a:r>
              <a:rPr lang="en"/>
              <a:t>To express such dynamic features, UML provides a variety of diagram types that are collectively known as interaction diagrams. </a:t>
            </a:r>
            <a:endParaRPr/>
          </a:p>
          <a:p>
            <a:pPr indent="0" lvl="0" marL="0" rtl="0" algn="l">
              <a:spcBef>
                <a:spcPts val="0"/>
              </a:spcBef>
              <a:spcAft>
                <a:spcPts val="0"/>
              </a:spcAft>
              <a:buNone/>
            </a:pPr>
            <a:r>
              <a:rPr lang="en"/>
              <a:t>One type of interaction diagram is the sequence diagram that depicts the communication between the individuals (such as actors, complete software components, or individual objects) that are involved in performing a task. These diagrams are similar to Figure 7.5 in that they represent</a:t>
            </a:r>
            <a:endParaRPr/>
          </a:p>
          <a:p>
            <a:pPr indent="0" lvl="0" marL="0" rtl="0" algn="l">
              <a:spcBef>
                <a:spcPts val="0"/>
              </a:spcBef>
              <a:spcAft>
                <a:spcPts val="0"/>
              </a:spcAft>
              <a:buNone/>
            </a:pPr>
            <a:r>
              <a:rPr lang="en"/>
              <a:t>the individuals by rectangles with dashed lines extending downward. Each rect-</a:t>
            </a:r>
            <a:endParaRPr/>
          </a:p>
          <a:p>
            <a:pPr indent="0" lvl="0" marL="0" rtl="0" algn="l">
              <a:spcBef>
                <a:spcPts val="0"/>
              </a:spcBef>
              <a:spcAft>
                <a:spcPts val="0"/>
              </a:spcAft>
              <a:buNone/>
            </a:pPr>
            <a:r>
              <a:rPr lang="en"/>
              <a:t>angle together with its dashed line is called a life line. Communication between</a:t>
            </a:r>
            <a:endParaRPr/>
          </a:p>
          <a:p>
            <a:pPr indent="0" lvl="0" marL="0" rtl="0" algn="l">
              <a:spcBef>
                <a:spcPts val="0"/>
              </a:spcBef>
              <a:spcAft>
                <a:spcPts val="0"/>
              </a:spcAft>
              <a:buNone/>
            </a:pPr>
            <a:r>
              <a:rPr lang="en"/>
              <a:t>the individuals is represented by labeled arrows connecting the appropriate life</a:t>
            </a:r>
            <a:endParaRPr/>
          </a:p>
          <a:p>
            <a:pPr indent="0" lvl="0" marL="0" rtl="0" algn="l">
              <a:spcBef>
                <a:spcPts val="0"/>
              </a:spcBef>
              <a:spcAft>
                <a:spcPts val="0"/>
              </a:spcAft>
              <a:buNone/>
            </a:pPr>
            <a:r>
              <a:rPr lang="en"/>
              <a:t>line, where the label indicates the action being requested. These arrows appear</a:t>
            </a:r>
            <a:endParaRPr/>
          </a:p>
          <a:p>
            <a:pPr indent="0" lvl="0" marL="0" rtl="0" algn="l">
              <a:spcBef>
                <a:spcPts val="0"/>
              </a:spcBef>
              <a:spcAft>
                <a:spcPts val="0"/>
              </a:spcAft>
              <a:buNone/>
            </a:pPr>
            <a:r>
              <a:rPr lang="en"/>
              <a:t>chronologically as the diagram is read from top to bottom. The communication</a:t>
            </a:r>
            <a:endParaRPr/>
          </a:p>
          <a:p>
            <a:pPr indent="0" lvl="0" marL="0" rtl="0" algn="l">
              <a:spcBef>
                <a:spcPts val="0"/>
              </a:spcBef>
              <a:spcAft>
                <a:spcPts val="0"/>
              </a:spcAft>
              <a:buNone/>
            </a:pPr>
            <a:r>
              <a:rPr lang="en"/>
              <a:t>that occurs when an individual completes a requested task and returns control</a:t>
            </a:r>
            <a:endParaRPr/>
          </a:p>
          <a:p>
            <a:pPr indent="0" lvl="0" marL="0" rtl="0" algn="l">
              <a:spcBef>
                <a:spcPts val="0"/>
              </a:spcBef>
              <a:spcAft>
                <a:spcPts val="0"/>
              </a:spcAft>
              <a:buNone/>
            </a:pPr>
            <a:r>
              <a:rPr lang="en"/>
              <a:t>back to the requesting individual, as in the traditional return from a procedure,</a:t>
            </a:r>
            <a:endParaRPr/>
          </a:p>
          <a:p>
            <a:pPr indent="0" lvl="0" marL="0" rtl="0" algn="l">
              <a:spcBef>
                <a:spcPts val="0"/>
              </a:spcBef>
              <a:spcAft>
                <a:spcPts val="0"/>
              </a:spcAft>
              <a:buNone/>
            </a:pPr>
            <a:r>
              <a:rPr lang="en"/>
              <a:t>is represented by an unlabeled arrow pointing back to the original life line.</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7ab648a51b_0_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7ab648a51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Thus, Figure 7.5 is essentially a sequence diagram. However, the syntax of</a:t>
            </a:r>
            <a:endParaRPr/>
          </a:p>
          <a:p>
            <a:pPr indent="0" lvl="0" marL="0" rtl="0" algn="l">
              <a:spcBef>
                <a:spcPts val="0"/>
              </a:spcBef>
              <a:spcAft>
                <a:spcPts val="0"/>
              </a:spcAft>
              <a:buNone/>
            </a:pPr>
            <a:r>
              <a:rPr lang="en"/>
              <a:t>Figure 7.5 alone has several shortcomings. One is that it does not allow us to cap-</a:t>
            </a:r>
            <a:endParaRPr/>
          </a:p>
          <a:p>
            <a:pPr indent="0" lvl="0" marL="0" rtl="0" algn="l">
              <a:spcBef>
                <a:spcPts val="0"/>
              </a:spcBef>
              <a:spcAft>
                <a:spcPts val="0"/>
              </a:spcAft>
              <a:buNone/>
            </a:pPr>
            <a:r>
              <a:rPr lang="en"/>
              <a:t>ture the symmetry between the two players. We must draw a separate diagram to</a:t>
            </a:r>
            <a:endParaRPr/>
          </a:p>
          <a:p>
            <a:pPr indent="0" lvl="0" marL="0" rtl="0" algn="l">
              <a:spcBef>
                <a:spcPts val="0"/>
              </a:spcBef>
              <a:spcAft>
                <a:spcPts val="0"/>
              </a:spcAft>
              <a:buNone/>
            </a:pPr>
            <a:r>
              <a:rPr lang="en"/>
              <a:t>represent a volley starting with a serve from PlayerB, even though the interac-</a:t>
            </a:r>
            <a:endParaRPr/>
          </a:p>
          <a:p>
            <a:pPr indent="0" lvl="0" marL="0" rtl="0" algn="l">
              <a:spcBef>
                <a:spcPts val="0"/>
              </a:spcBef>
              <a:spcAft>
                <a:spcPts val="0"/>
              </a:spcAft>
              <a:buNone/>
            </a:pPr>
            <a:r>
              <a:rPr lang="en"/>
              <a:t>tion sequence is very similar to that when PlayerA serves. Moreover, whereas</a:t>
            </a:r>
            <a:endParaRPr/>
          </a:p>
          <a:p>
            <a:pPr indent="0" lvl="0" marL="0" rtl="0" algn="l">
              <a:spcBef>
                <a:spcPts val="0"/>
              </a:spcBef>
              <a:spcAft>
                <a:spcPts val="0"/>
              </a:spcAft>
              <a:buNone/>
            </a:pPr>
            <a:r>
              <a:rPr lang="en"/>
              <a:t>Figure 7.5 depicts only a specific volley, a general volley may extend indefinitely.</a:t>
            </a:r>
            <a:endParaRPr/>
          </a:p>
          <a:p>
            <a:pPr indent="0" lvl="0" marL="0" rtl="0" algn="l">
              <a:spcBef>
                <a:spcPts val="0"/>
              </a:spcBef>
              <a:spcAft>
                <a:spcPts val="0"/>
              </a:spcAft>
              <a:buNone/>
            </a:pPr>
            <a:r>
              <a:rPr lang="en"/>
              <a:t>Formal sequence diagrams have techniques for capturing these variations in a</a:t>
            </a:r>
            <a:endParaRPr/>
          </a:p>
          <a:p>
            <a:pPr indent="0" lvl="0" marL="0" rtl="0" algn="l">
              <a:spcBef>
                <a:spcPts val="0"/>
              </a:spcBef>
              <a:spcAft>
                <a:spcPts val="0"/>
              </a:spcAft>
              <a:buNone/>
            </a:pPr>
            <a:r>
              <a:rPr lang="en"/>
              <a:t>single diagram, and although we do not need to study these in detail, we should</a:t>
            </a:r>
            <a:endParaRPr/>
          </a:p>
          <a:p>
            <a:pPr indent="0" lvl="0" marL="0" rtl="0" algn="l">
              <a:spcBef>
                <a:spcPts val="0"/>
              </a:spcBef>
              <a:spcAft>
                <a:spcPts val="0"/>
              </a:spcAft>
              <a:buNone/>
            </a:pPr>
            <a:r>
              <a:rPr lang="en"/>
              <a:t>still take a brief look at the formal sequence diagram shown in Figure 7.13, which</a:t>
            </a:r>
            <a:endParaRPr/>
          </a:p>
          <a:p>
            <a:pPr indent="0" lvl="0" marL="0" rtl="0" algn="l">
              <a:spcBef>
                <a:spcPts val="0"/>
              </a:spcBef>
              <a:spcAft>
                <a:spcPts val="0"/>
              </a:spcAft>
              <a:buNone/>
            </a:pPr>
            <a:r>
              <a:rPr lang="en"/>
              <a:t>depicts a general volley based on our tennis game design.</a:t>
            </a:r>
            <a:endParaRPr/>
          </a:p>
          <a:p>
            <a:pPr indent="0" lvl="0" marL="0" rtl="0" algn="l">
              <a:spcBef>
                <a:spcPts val="0"/>
              </a:spcBef>
              <a:spcAft>
                <a:spcPts val="0"/>
              </a:spcAft>
              <a:buNone/>
            </a:pPr>
            <a:r>
              <a:rPr lang="en"/>
              <a:t>Note also that Figure 7.13 demonstrates that an entire sequence diagram is</a:t>
            </a:r>
            <a:endParaRPr/>
          </a:p>
          <a:p>
            <a:pPr indent="0" lvl="0" marL="0" rtl="0" algn="l">
              <a:spcBef>
                <a:spcPts val="0"/>
              </a:spcBef>
              <a:spcAft>
                <a:spcPts val="0"/>
              </a:spcAft>
              <a:buNone/>
            </a:pPr>
            <a:r>
              <a:rPr lang="en"/>
              <a:t>enclosed in a rectangle (called a frame). In the upper left-hand corner of the</a:t>
            </a:r>
            <a:endParaRPr/>
          </a:p>
          <a:p>
            <a:pPr indent="0" lvl="0" marL="0" rtl="0" algn="l">
              <a:spcBef>
                <a:spcPts val="0"/>
              </a:spcBef>
              <a:spcAft>
                <a:spcPts val="0"/>
              </a:spcAft>
              <a:buNone/>
            </a:pPr>
            <a:r>
              <a:rPr lang="en"/>
              <a:t>frame is a pentagon containing the characters sd (meaning “sequence diagram”) followed by an identifier. This identifier may be a name identifying the overall</a:t>
            </a:r>
            <a:endParaRPr/>
          </a:p>
          <a:p>
            <a:pPr indent="0" lvl="0" marL="0" rtl="0" algn="l">
              <a:spcBef>
                <a:spcPts val="0"/>
              </a:spcBef>
              <a:spcAft>
                <a:spcPts val="0"/>
              </a:spcAft>
              <a:buClr>
                <a:schemeClr val="dk1"/>
              </a:buClr>
              <a:buSzPts val="1100"/>
              <a:buFont typeface="Arial"/>
              <a:buNone/>
            </a:pPr>
            <a:r>
              <a:rPr lang="en"/>
              <a:t>sequence or, as in Figure 7.13, the name of the method that is called to initiate</a:t>
            </a:r>
            <a:endParaRPr/>
          </a:p>
          <a:p>
            <a:pPr indent="0" lvl="0" marL="0" rtl="0" algn="l">
              <a:spcBef>
                <a:spcPts val="0"/>
              </a:spcBef>
              <a:spcAft>
                <a:spcPts val="0"/>
              </a:spcAft>
              <a:buClr>
                <a:schemeClr val="dk1"/>
              </a:buClr>
              <a:buSzPts val="1100"/>
              <a:buFont typeface="Arial"/>
              <a:buNone/>
            </a:pPr>
            <a:r>
              <a:rPr lang="en"/>
              <a:t>the sequence. Note that in contrast to Figure 7.5, the rectangles representing the</a:t>
            </a:r>
            <a:endParaRPr/>
          </a:p>
          <a:p>
            <a:pPr indent="0" lvl="0" marL="0" rtl="0" algn="l">
              <a:spcBef>
                <a:spcPts val="0"/>
              </a:spcBef>
              <a:spcAft>
                <a:spcPts val="0"/>
              </a:spcAft>
              <a:buClr>
                <a:schemeClr val="dk1"/>
              </a:buClr>
              <a:buSzPts val="1100"/>
              <a:buFont typeface="Arial"/>
              <a:buNone/>
            </a:pPr>
            <a:r>
              <a:rPr lang="en"/>
              <a:t>players in Figure 7.13 do not refer to specific players but merely indicate that</a:t>
            </a:r>
            <a:endParaRPr/>
          </a:p>
          <a:p>
            <a:pPr indent="0" lvl="0" marL="0" rtl="0" algn="l">
              <a:spcBef>
                <a:spcPts val="0"/>
              </a:spcBef>
              <a:spcAft>
                <a:spcPts val="0"/>
              </a:spcAft>
              <a:buClr>
                <a:schemeClr val="dk1"/>
              </a:buClr>
              <a:buSzPts val="1100"/>
              <a:buFont typeface="Arial"/>
              <a:buNone/>
            </a:pPr>
            <a:r>
              <a:rPr lang="en"/>
              <a:t>they represent objects of the “type” PlayerClass. One of these is designated</a:t>
            </a:r>
            <a:endParaRPr/>
          </a:p>
          <a:p>
            <a:pPr indent="0" lvl="0" marL="0" rtl="0" algn="l">
              <a:spcBef>
                <a:spcPts val="0"/>
              </a:spcBef>
              <a:spcAft>
                <a:spcPts val="0"/>
              </a:spcAft>
              <a:buClr>
                <a:schemeClr val="dk1"/>
              </a:buClr>
              <a:buSzPts val="1100"/>
              <a:buFont typeface="Arial"/>
              <a:buNone/>
            </a:pPr>
            <a:r>
              <a:rPr lang="en"/>
              <a:t>self, meaning that it is the one whose serve method is activated to initiate the</a:t>
            </a:r>
            <a:endParaRPr/>
          </a:p>
          <a:p>
            <a:pPr indent="0" lvl="0" marL="0" rtl="0" algn="l">
              <a:spcBef>
                <a:spcPts val="0"/>
              </a:spcBef>
              <a:spcAft>
                <a:spcPts val="0"/>
              </a:spcAft>
              <a:buClr>
                <a:schemeClr val="dk1"/>
              </a:buClr>
              <a:buSzPts val="1100"/>
              <a:buFont typeface="Arial"/>
              <a:buNone/>
            </a:pPr>
            <a:r>
              <a:rPr lang="en"/>
              <a:t>sequence.</a:t>
            </a:r>
            <a:endParaRPr/>
          </a:p>
          <a:p>
            <a:pPr indent="0" lvl="0" marL="0" rtl="0" algn="l">
              <a:spcBef>
                <a:spcPts val="0"/>
              </a:spcBef>
              <a:spcAft>
                <a:spcPts val="0"/>
              </a:spcAft>
              <a:buClr>
                <a:schemeClr val="dk1"/>
              </a:buClr>
              <a:buSzPts val="1100"/>
              <a:buFont typeface="Arial"/>
              <a:buNone/>
            </a:pPr>
            <a:r>
              <a:rPr lang="en"/>
              <a:t>The other point to make regarding Figure 7.13 deals with the two inner rect-</a:t>
            </a:r>
            <a:endParaRPr/>
          </a:p>
          <a:p>
            <a:pPr indent="0" lvl="0" marL="0" rtl="0" algn="l">
              <a:spcBef>
                <a:spcPts val="0"/>
              </a:spcBef>
              <a:spcAft>
                <a:spcPts val="0"/>
              </a:spcAft>
              <a:buClr>
                <a:schemeClr val="dk1"/>
              </a:buClr>
              <a:buSzPts val="1100"/>
              <a:buFont typeface="Arial"/>
              <a:buNone/>
            </a:pPr>
            <a:r>
              <a:rPr lang="en"/>
              <a:t>angles. These are interaction fragments, which are used to represent alternative</a:t>
            </a:r>
            <a:endParaRPr/>
          </a:p>
          <a:p>
            <a:pPr indent="0" lvl="0" marL="0" rtl="0" algn="l">
              <a:spcBef>
                <a:spcPts val="0"/>
              </a:spcBef>
              <a:spcAft>
                <a:spcPts val="0"/>
              </a:spcAft>
              <a:buClr>
                <a:schemeClr val="dk1"/>
              </a:buClr>
              <a:buSzPts val="1100"/>
              <a:buFont typeface="Arial"/>
              <a:buNone/>
            </a:pPr>
            <a:r>
              <a:rPr lang="en"/>
              <a:t>sequences within one diagram. Figure 7.13 contains two interaction fragments.</a:t>
            </a:r>
            <a:endParaRPr/>
          </a:p>
          <a:p>
            <a:pPr indent="0" lvl="0" marL="0" rtl="0" algn="l">
              <a:spcBef>
                <a:spcPts val="0"/>
              </a:spcBef>
              <a:spcAft>
                <a:spcPts val="0"/>
              </a:spcAft>
              <a:buClr>
                <a:schemeClr val="dk1"/>
              </a:buClr>
              <a:buSzPts val="1100"/>
              <a:buFont typeface="Arial"/>
              <a:buNone/>
            </a:pPr>
            <a:r>
              <a:rPr lang="en"/>
              <a:t>One is labeled “loop,” the other is labeled “alt.” These are essentially the while</a:t>
            </a:r>
            <a:endParaRPr/>
          </a:p>
          <a:p>
            <a:pPr indent="0" lvl="0" marL="0" rtl="0" algn="l">
              <a:spcBef>
                <a:spcPts val="0"/>
              </a:spcBef>
              <a:spcAft>
                <a:spcPts val="0"/>
              </a:spcAft>
              <a:buClr>
                <a:schemeClr val="dk1"/>
              </a:buClr>
              <a:buSzPts val="1100"/>
              <a:buFont typeface="Arial"/>
              <a:buNone/>
            </a:pPr>
            <a:r>
              <a:rPr lang="en"/>
              <a:t>and if-else structures that we first encountered in Python in Section 5.2. The</a:t>
            </a:r>
            <a:endParaRPr/>
          </a:p>
          <a:p>
            <a:pPr indent="0" lvl="0" marL="0" rtl="0" algn="l">
              <a:spcBef>
                <a:spcPts val="0"/>
              </a:spcBef>
              <a:spcAft>
                <a:spcPts val="0"/>
              </a:spcAft>
              <a:buClr>
                <a:schemeClr val="dk1"/>
              </a:buClr>
              <a:buSzPts val="1100"/>
              <a:buFont typeface="Arial"/>
              <a:buNone/>
            </a:pPr>
            <a:r>
              <a:rPr lang="en"/>
              <a:t>“loop” interaction fragment indicates that the events within its boundaries are to</a:t>
            </a:r>
            <a:endParaRPr/>
          </a:p>
          <a:p>
            <a:pPr indent="0" lvl="0" marL="0" rtl="0" algn="l">
              <a:spcBef>
                <a:spcPts val="0"/>
              </a:spcBef>
              <a:spcAft>
                <a:spcPts val="0"/>
              </a:spcAft>
              <a:buClr>
                <a:schemeClr val="dk1"/>
              </a:buClr>
              <a:buSzPts val="1100"/>
              <a:buFont typeface="Arial"/>
              <a:buNone/>
            </a:pPr>
            <a:r>
              <a:rPr lang="en"/>
              <a:t>be repeated as long as the Judge object determines that the value of validPlay</a:t>
            </a:r>
            <a:endParaRPr/>
          </a:p>
          <a:p>
            <a:pPr indent="0" lvl="0" marL="0" rtl="0" algn="l">
              <a:spcBef>
                <a:spcPts val="0"/>
              </a:spcBef>
              <a:spcAft>
                <a:spcPts val="0"/>
              </a:spcAft>
              <a:buClr>
                <a:schemeClr val="dk1"/>
              </a:buClr>
              <a:buSzPts val="1100"/>
              <a:buFont typeface="Arial"/>
              <a:buNone/>
            </a:pPr>
            <a:r>
              <a:rPr lang="en"/>
              <a:t>is true. The “alt” interaction fragment indicates that one of its alternatives is to</a:t>
            </a:r>
            <a:endParaRPr/>
          </a:p>
          <a:p>
            <a:pPr indent="0" lvl="0" marL="0" rtl="0" algn="l">
              <a:spcBef>
                <a:spcPts val="0"/>
              </a:spcBef>
              <a:spcAft>
                <a:spcPts val="0"/>
              </a:spcAft>
              <a:buClr>
                <a:schemeClr val="dk1"/>
              </a:buClr>
              <a:buSzPts val="1100"/>
              <a:buFont typeface="Arial"/>
              <a:buNone/>
            </a:pPr>
            <a:r>
              <a:rPr lang="en"/>
              <a:t>be performed depending on whether the value of fromServer is true or false.</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7ab648a51b_0_6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7ab648a51b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Figure from: </a:t>
            </a:r>
            <a:r>
              <a:rPr lang="en" u="sng">
                <a:solidFill>
                  <a:schemeClr val="hlink"/>
                </a:solidFill>
                <a:hlinkClick r:id="rId2"/>
              </a:rPr>
              <a:t>https://www.techtarget.com/whatis/definition/software-testing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cannot guarantee that a piece of software is correct via testing unless we run enough tests to exhaust all possible scenarios. </a:t>
            </a:r>
            <a:endParaRPr/>
          </a:p>
          <a:p>
            <a:pPr indent="0" lvl="0" marL="0" rtl="0" algn="l">
              <a:spcBef>
                <a:spcPts val="0"/>
              </a:spcBef>
              <a:spcAft>
                <a:spcPts val="0"/>
              </a:spcAft>
              <a:buNone/>
            </a:pPr>
            <a:r>
              <a:rPr lang="en"/>
              <a:t>But, even in simple programs, there may be billions of different paths that could potentially be traversed. </a:t>
            </a:r>
            <a:endParaRPr/>
          </a:p>
          <a:p>
            <a:pPr indent="0" lvl="0" marL="0" rtl="0" algn="l">
              <a:spcBef>
                <a:spcPts val="0"/>
              </a:spcBef>
              <a:spcAft>
                <a:spcPts val="0"/>
              </a:spcAft>
              <a:buNone/>
            </a:pPr>
            <a:r>
              <a:rPr lang="en"/>
              <a:t>Thus, testing all possible paths within a complex program is an impossible task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following are the main types of software testing methodologies: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Integration testing. This groups together two or more modules of an application to ensure they function collectively. This type of testing also reveals interface, communication and data flow defects between modules.</a:t>
            </a:r>
            <a:endParaRPr/>
          </a:p>
          <a:p>
            <a:pPr indent="0" lvl="0" marL="0" rtl="0" algn="l">
              <a:spcBef>
                <a:spcPts val="0"/>
              </a:spcBef>
              <a:spcAft>
                <a:spcPts val="0"/>
              </a:spcAft>
              <a:buNone/>
            </a:pPr>
            <a:r>
              <a:rPr lang="en"/>
              <a:t>Unit testing. Typically conducted during the application development phase, the purpose of unit testing is to ensure that each individual unit or component performs as expected. This is a type of white box testing and test automation tools -- such as NUnit, JUnit and xUnit -- are typically used to execute these tests.</a:t>
            </a:r>
            <a:endParaRPr/>
          </a:p>
          <a:p>
            <a:pPr indent="0" lvl="0" marL="0" rtl="0" algn="l">
              <a:spcBef>
                <a:spcPts val="0"/>
              </a:spcBef>
              <a:spcAft>
                <a:spcPts val="0"/>
              </a:spcAft>
              <a:buNone/>
            </a:pPr>
            <a:r>
              <a:rPr lang="en"/>
              <a:t>Functional testing. This entails checking functions against functional requirements. A common way to conduct functional testing is by using the black box testing</a:t>
            </a:r>
            <a:endParaRPr/>
          </a:p>
          <a:p>
            <a:pPr indent="0" lvl="0" marL="0" rtl="0" algn="l">
              <a:spcBef>
                <a:spcPts val="0"/>
              </a:spcBef>
              <a:spcAft>
                <a:spcPts val="0"/>
              </a:spcAft>
              <a:buNone/>
            </a:pPr>
            <a:r>
              <a:rPr lang="en"/>
              <a:t>Security testing. This ensures the software is free of potential vulnerabilities, known flaws and security loopholes that might affect the user system and data. Security testing is generally conducted through penetration testing.</a:t>
            </a:r>
            <a:endParaRPr/>
          </a:p>
          <a:p>
            <a:pPr indent="0" lvl="0" marL="0" rtl="0" algn="l">
              <a:spcBef>
                <a:spcPts val="0"/>
              </a:spcBef>
              <a:spcAft>
                <a:spcPts val="0"/>
              </a:spcAft>
              <a:buNone/>
            </a:pPr>
            <a:r>
              <a:rPr lang="en"/>
              <a:t>Performance testing. This tests the performance and speed of an application under a given workload.</a:t>
            </a:r>
            <a:endParaRPr/>
          </a:p>
          <a:p>
            <a:pPr indent="0" lvl="0" marL="0" rtl="0" algn="l">
              <a:spcBef>
                <a:spcPts val="0"/>
              </a:spcBef>
              <a:spcAft>
                <a:spcPts val="0"/>
              </a:spcAft>
              <a:buNone/>
            </a:pPr>
            <a:r>
              <a:rPr lang="en"/>
              <a:t>Regression testing. This verifies whether adding new features causes a decline in the functionality of an application.</a:t>
            </a:r>
            <a:endParaRPr/>
          </a:p>
          <a:p>
            <a:pPr indent="0" lvl="0" marL="0" rtl="0" algn="l">
              <a:spcBef>
                <a:spcPts val="0"/>
              </a:spcBef>
              <a:spcAft>
                <a:spcPts val="0"/>
              </a:spcAft>
              <a:buNone/>
            </a:pPr>
            <a:r>
              <a:rPr lang="en"/>
              <a:t>Stress testing. This assesses the strength of software by testing how much load it can take before reaching a breaking point. This is a type of nonfunctional test.</a:t>
            </a:r>
            <a:endParaRPr/>
          </a:p>
          <a:p>
            <a:pPr indent="0" lvl="0" marL="0" rtl="0" algn="l">
              <a:spcBef>
                <a:spcPts val="0"/>
              </a:spcBef>
              <a:spcAft>
                <a:spcPts val="0"/>
              </a:spcAft>
              <a:buNone/>
            </a:pPr>
            <a:r>
              <a:rPr lang="en"/>
              <a:t>Acceptance testing. This evaluates the entire system against the desired requirements and ensures the project is complete.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7936fd2991_0_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7936fd29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 engineering is the branch of computer science that seeks principles to guide the development of large, complex software systems. </a:t>
            </a:r>
            <a:endParaRPr/>
          </a:p>
          <a:p>
            <a:pPr indent="0" lvl="0" marL="0" rtl="0" algn="l">
              <a:spcBef>
                <a:spcPts val="0"/>
              </a:spcBef>
              <a:spcAft>
                <a:spcPts val="0"/>
              </a:spcAft>
              <a:buNone/>
            </a:pPr>
            <a:r>
              <a:rPr lang="en"/>
              <a:t>The problems faced when developing such systems are more than enlarged versions of those problems faced when writing small programs. </a:t>
            </a:r>
            <a:endParaRPr/>
          </a:p>
          <a:p>
            <a:pPr indent="0" lvl="0" marL="0" rtl="0" algn="l">
              <a:spcBef>
                <a:spcPts val="0"/>
              </a:spcBef>
              <a:spcAft>
                <a:spcPts val="0"/>
              </a:spcAft>
              <a:buNone/>
            </a:pPr>
            <a:r>
              <a:rPr lang="en"/>
              <a:t>For instance, the development of such systems requires the efforts of more than one person over an extended period of time during which the requirements of the proposed system may be altered and the personnel assigned to the project may change. </a:t>
            </a:r>
            <a:endParaRPr/>
          </a:p>
          <a:p>
            <a:pPr indent="0" lvl="0" marL="0" rtl="0" algn="l">
              <a:spcBef>
                <a:spcPts val="0"/>
              </a:spcBef>
              <a:spcAft>
                <a:spcPts val="0"/>
              </a:spcAft>
              <a:buNone/>
            </a:pPr>
            <a:r>
              <a:rPr lang="en"/>
              <a:t>Consequently, software engineering includes topics such as personnel and project management that are more readily associated with business management than computer science.</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27ab648a51b_0_7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27ab648a51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7b4a5b18d2_0_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7b4a5b18d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 of user documentation is to explain the features of the software and describe how to use them. </a:t>
            </a:r>
            <a:endParaRPr/>
          </a:p>
          <a:p>
            <a:pPr indent="0" lvl="0" marL="0" rtl="0" algn="l">
              <a:spcBef>
                <a:spcPts val="0"/>
              </a:spcBef>
              <a:spcAft>
                <a:spcPts val="0"/>
              </a:spcAft>
              <a:buNone/>
            </a:pPr>
            <a:r>
              <a:rPr lang="en"/>
              <a:t>It is intended to be read by the user of the software and is therefore expressed in the terminology of the application.</a:t>
            </a:r>
            <a:endParaRPr/>
          </a:p>
          <a:p>
            <a:pPr indent="0" lvl="0" marL="0" rtl="0" algn="l">
              <a:spcBef>
                <a:spcPts val="0"/>
              </a:spcBef>
              <a:spcAft>
                <a:spcPts val="0"/>
              </a:spcAft>
              <a:buNone/>
            </a:pPr>
            <a:r>
              <a:rPr lang="en"/>
              <a:t>Today, user documentation is recognized as an important marketing tool. </a:t>
            </a:r>
            <a:endParaRPr/>
          </a:p>
          <a:p>
            <a:pPr indent="0" lvl="0" marL="0" rtl="0" algn="l">
              <a:spcBef>
                <a:spcPts val="0"/>
              </a:spcBef>
              <a:spcAft>
                <a:spcPts val="0"/>
              </a:spcAft>
              <a:buNone/>
            </a:pPr>
            <a:r>
              <a:rPr lang="en"/>
              <a:t>Good user documentation combined with a well-designed user interface makes a software package accessible and thus increases its sales. </a:t>
            </a:r>
            <a:endParaRPr/>
          </a:p>
          <a:p>
            <a:pPr indent="0" lvl="0" marL="0" rtl="0" algn="l">
              <a:spcBef>
                <a:spcPts val="0"/>
              </a:spcBef>
              <a:spcAft>
                <a:spcPts val="0"/>
              </a:spcAft>
              <a:buNone/>
            </a:pPr>
            <a:r>
              <a:rPr lang="en"/>
              <a:t>User documentation traditionally takes the form of a physical book or booklet, but in many cases the same information is included as part of the software itself. </a:t>
            </a:r>
            <a:endParaRPr/>
          </a:p>
          <a:p>
            <a:pPr indent="0" lvl="0" marL="0" rtl="0" algn="l">
              <a:spcBef>
                <a:spcPts val="0"/>
              </a:spcBef>
              <a:spcAft>
                <a:spcPts val="0"/>
              </a:spcAft>
              <a:buNone/>
            </a:pPr>
            <a:r>
              <a:rPr lang="en"/>
              <a:t>This allows a user to refer to the documentation while using the software. </a:t>
            </a:r>
            <a:endParaRPr/>
          </a:p>
          <a:p>
            <a:pPr indent="0" lvl="0" marL="0" rtl="0" algn="l">
              <a:spcBef>
                <a:spcPts val="0"/>
              </a:spcBef>
              <a:spcAft>
                <a:spcPts val="0"/>
              </a:spcAft>
              <a:buNone/>
            </a:pPr>
            <a:r>
              <a:rPr lang="en"/>
              <a:t>In this case the information may be broken into small units, sometimes called help packages, that may appear on the display screen automatically if the user dallies too long between commands.</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7b4a5b18d2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7b4a5b18d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 of system documentation is to describe the software’s internal composition so that the software can be maintained later in its life cycle. </a:t>
            </a:r>
            <a:endParaRPr/>
          </a:p>
          <a:p>
            <a:pPr indent="0" lvl="0" marL="0" rtl="0" algn="l">
              <a:spcBef>
                <a:spcPts val="0"/>
              </a:spcBef>
              <a:spcAft>
                <a:spcPts val="0"/>
              </a:spcAft>
              <a:buNone/>
            </a:pPr>
            <a:r>
              <a:rPr b="1" lang="en"/>
              <a:t>A major component of system documentation is the source version of all the programs</a:t>
            </a:r>
            <a:r>
              <a:rPr lang="en"/>
              <a:t> in the system. </a:t>
            </a:r>
            <a:endParaRPr/>
          </a:p>
          <a:p>
            <a:pPr indent="0" lvl="0" marL="0" rtl="0" algn="l">
              <a:spcBef>
                <a:spcPts val="0"/>
              </a:spcBef>
              <a:spcAft>
                <a:spcPts val="0"/>
              </a:spcAft>
              <a:buNone/>
            </a:pPr>
            <a:r>
              <a:rPr lang="en"/>
              <a:t>It is important that these programs be presented in a readable format, which is why software engineers support the use of well-designed, high-level programming languages, the use of comment statements for annotating a program, and a modular design that allows each module to be presented as a coherent unit. </a:t>
            </a:r>
            <a:endParaRPr/>
          </a:p>
          <a:p>
            <a:pPr indent="0" lvl="0" marL="0" rtl="0" algn="l">
              <a:spcBef>
                <a:spcPts val="0"/>
              </a:spcBef>
              <a:spcAft>
                <a:spcPts val="0"/>
              </a:spcAft>
              <a:buNone/>
            </a:pPr>
            <a:r>
              <a:rPr lang="en"/>
              <a:t>In fact, most companies that produce software products have adopted conventions for their employees to follow when writing programs. </a:t>
            </a:r>
            <a:endParaRPr/>
          </a:p>
          <a:p>
            <a:pPr indent="0" lvl="0" marL="0" rtl="0" algn="l">
              <a:spcBef>
                <a:spcPts val="0"/>
              </a:spcBef>
              <a:spcAft>
                <a:spcPts val="0"/>
              </a:spcAft>
              <a:buNone/>
            </a:pPr>
            <a:r>
              <a:rPr lang="en"/>
              <a:t>These include indentation conventions for organizing a program on the written page; naming conventions that establish a distinction between names of different program constructs such as variables, constants, objects, and classes; and documentation conventions to ensure that all programs are sufficiently documented. </a:t>
            </a:r>
            <a:endParaRPr/>
          </a:p>
          <a:p>
            <a:pPr indent="0" lvl="0" marL="0" rtl="0" algn="l">
              <a:spcBef>
                <a:spcPts val="0"/>
              </a:spcBef>
              <a:spcAft>
                <a:spcPts val="0"/>
              </a:spcAft>
              <a:buNone/>
            </a:pPr>
            <a:r>
              <a:rPr lang="en"/>
              <a:t>Such conventions establish uniformity throughout a company’s software, which ultimately simplifies the software maintenance process.</a:t>
            </a:r>
            <a:endParaRPr/>
          </a:p>
          <a:p>
            <a:pPr indent="0" lvl="0" marL="0" rtl="0" algn="l">
              <a:spcBef>
                <a:spcPts val="0"/>
              </a:spcBef>
              <a:spcAft>
                <a:spcPts val="0"/>
              </a:spcAft>
              <a:buNone/>
            </a:pPr>
            <a:r>
              <a:rPr b="1" lang="en"/>
              <a:t>Another component of system documentation is a record of the design documents</a:t>
            </a:r>
            <a:r>
              <a:rPr lang="en"/>
              <a:t> including the software requirements specification and records showing how these specifications were obtained during design. </a:t>
            </a:r>
            <a:endParaRPr/>
          </a:p>
          <a:p>
            <a:pPr indent="0" lvl="0" marL="0" rtl="0" algn="l">
              <a:spcBef>
                <a:spcPts val="0"/>
              </a:spcBef>
              <a:spcAft>
                <a:spcPts val="0"/>
              </a:spcAft>
              <a:buNone/>
            </a:pPr>
            <a:r>
              <a:rPr lang="en"/>
              <a:t>This information is useful during software maintenance because it indicates why the software was implemented as it was—information that reduces the chance that changes made during maintenance will disrupt the integrity of the system.</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7b4a5b18d2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7b4a5b18d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purpose of technical documentation is to describe how a software system should be installed and serviced (such as adjusting operating parameters, installing updates, and reporting problems back to the software’s developer).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Technical documentation of software is analogous to the documentation provided to mechanics in the automobile industry. </a:t>
            </a:r>
            <a:endParaRPr/>
          </a:p>
          <a:p>
            <a:pPr indent="0" lvl="0" marL="0" rtl="0" algn="l">
              <a:spcBef>
                <a:spcPts val="0"/>
              </a:spcBef>
              <a:spcAft>
                <a:spcPts val="0"/>
              </a:spcAft>
              <a:buNone/>
            </a:pPr>
            <a:r>
              <a:rPr lang="en"/>
              <a:t>This documentation does not discuss how the car was designed and constructed (analogous to system documentation), nor does it explain how to drive the car and operate its heating/cooling system (analogous to user documentation). </a:t>
            </a:r>
            <a:endParaRPr/>
          </a:p>
          <a:p>
            <a:pPr indent="0" lvl="0" marL="0" rtl="0" algn="l">
              <a:spcBef>
                <a:spcPts val="0"/>
              </a:spcBef>
              <a:spcAft>
                <a:spcPts val="0"/>
              </a:spcAft>
              <a:buNone/>
            </a:pPr>
            <a:r>
              <a:rPr lang="en"/>
              <a:t>Instead, it describes how to service the car’s components—for example, how to replace the transmission or how to track down an intermittent electrical problem.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distinction between technical documentation and user documentation is blurred in the PC arena because the user is often the person who also installs and services the software. </a:t>
            </a:r>
            <a:endParaRPr/>
          </a:p>
          <a:p>
            <a:pPr indent="0" lvl="0" marL="0" rtl="0" algn="l">
              <a:spcBef>
                <a:spcPts val="0"/>
              </a:spcBef>
              <a:spcAft>
                <a:spcPts val="0"/>
              </a:spcAft>
              <a:buNone/>
            </a:pPr>
            <a:r>
              <a:rPr lang="en"/>
              <a:t>However, in multiuser environments, the distinction is sharper. </a:t>
            </a:r>
            <a:endParaRPr/>
          </a:p>
          <a:p>
            <a:pPr indent="0" lvl="0" marL="0" rtl="0" algn="l">
              <a:spcBef>
                <a:spcPts val="0"/>
              </a:spcBef>
              <a:spcAft>
                <a:spcPts val="0"/>
              </a:spcAft>
              <a:buNone/>
            </a:pPr>
            <a:r>
              <a:rPr lang="en"/>
              <a:t>Therefore, technical documentation is intended for the system administrator who is responsible for servicing all the software under his or her jurisdiction, allowing the users to access the software packages as abstract tools.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7b4a5b18d2_0_2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7b4a5b18d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https://clipart-library.com/reading-clipart.html</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7b4a5b18d2_0_2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7b4a5b18d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7c73eb653b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7c73eb65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7936fd2991_0_1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7936fd299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appreciate the problems involved in software engineering, it is helpful to select a large complex device (an automobile) and imagine being asked to design it and then to supervise its construction.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7936fd2991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7936fd299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7936fd2991_0_2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7936fd299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most fundamental concept in software engineering is the software life cycle.</a:t>
            </a:r>
            <a:endParaRPr/>
          </a:p>
          <a:p>
            <a:pPr indent="0" lvl="0" marL="0" rtl="0" algn="l">
              <a:spcBef>
                <a:spcPts val="0"/>
              </a:spcBef>
              <a:spcAft>
                <a:spcPts val="0"/>
              </a:spcAft>
              <a:buNone/>
            </a:pPr>
            <a:r>
              <a:rPr lang="en"/>
              <a:t>The Cycle as a Whole</a:t>
            </a:r>
            <a:endParaRPr/>
          </a:p>
          <a:p>
            <a:pPr indent="0" lvl="0" marL="0" rtl="0" algn="l">
              <a:spcBef>
                <a:spcPts val="0"/>
              </a:spcBef>
              <a:spcAft>
                <a:spcPts val="0"/>
              </a:spcAft>
              <a:buNone/>
            </a:pPr>
            <a:r>
              <a:rPr lang="en"/>
              <a:t>The software life cycle is shown in Figure 7.1. This figure represents the fact that</a:t>
            </a:r>
            <a:endParaRPr/>
          </a:p>
          <a:p>
            <a:pPr indent="0" lvl="0" marL="0" rtl="0" algn="l">
              <a:spcBef>
                <a:spcPts val="0"/>
              </a:spcBef>
              <a:spcAft>
                <a:spcPts val="0"/>
              </a:spcAft>
              <a:buNone/>
            </a:pPr>
            <a:r>
              <a:rPr lang="en"/>
              <a:t>once software is developed, it enters a cycle of being used and maintained—a</a:t>
            </a:r>
            <a:endParaRPr/>
          </a:p>
          <a:p>
            <a:pPr indent="0" lvl="0" marL="0" rtl="0" algn="l">
              <a:spcBef>
                <a:spcPts val="0"/>
              </a:spcBef>
              <a:spcAft>
                <a:spcPts val="0"/>
              </a:spcAft>
              <a:buNone/>
            </a:pPr>
            <a:r>
              <a:rPr lang="en"/>
              <a:t>cycle that continues for the rest of the software’s life. Such a pattern is common for many manufactured products as well. The difference is that, in the case of other products, the maintenance phase tends to be a repair process, whereas in the case of software, the maintenance phase tends to consist of correcting or updating. Indeed, software moves into the maintenance phase because errors are discovered, changes in the software’s application occur that require corresponding changes in the software, or changes made during a previous modification are found to induce problems elsewhere in the software.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Regardless of why software enters the maintenance phase, the process requires that a person (often not the original author) study the underlying program and its documentation until the program, or at least the pertinent part of the program, is understood. Otherwise, any modification could introduce more problems than it solves. Acquiring this understanding can be a difficult task, even when the software is well-designed and documented. In fact, it is often within this phase that a piece of software is discarded under the pretense (too often true) that it is easier to develop a new system from scratch than to modify the existing package successfully. Experience has shown that a little effort during the development of software can make a tremendous difference when modifications are required. For example, in our discussion of data description statements in Chapter 6 we saw how the use of constants rather than literals can greatly simplify future adjustments. In turn, most of the research in software engineering focuses on the development stage of the software life cy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7936fd2991_0_3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7936fd2991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major steps in the traditional software development life cycle are requirements analysis, design, implementation, and testing.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7936fd2991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7936fd2991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software life cycle begins with requirements analysis—the goal of which is to specify what services the proposed system will provide, to</a:t>
            </a:r>
            <a:endParaRPr/>
          </a:p>
          <a:p>
            <a:pPr indent="0" lvl="0" marL="0" rtl="0" algn="l">
              <a:spcBef>
                <a:spcPts val="0"/>
              </a:spcBef>
              <a:spcAft>
                <a:spcPts val="0"/>
              </a:spcAft>
              <a:buNone/>
            </a:pPr>
            <a:r>
              <a:rPr lang="en"/>
              <a:t>identify any conditions (time constraints, security, and so on) on those services,</a:t>
            </a:r>
            <a:endParaRPr/>
          </a:p>
          <a:p>
            <a:pPr indent="0" lvl="0" marL="0" rtl="0" algn="l">
              <a:spcBef>
                <a:spcPts val="0"/>
              </a:spcBef>
              <a:spcAft>
                <a:spcPts val="0"/>
              </a:spcAft>
              <a:buNone/>
            </a:pPr>
            <a:r>
              <a:rPr lang="en"/>
              <a:t>and to define how the outside world will interact with the system.</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7a4c9dfd9c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7a4c9dfd9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he requirements analysis process consists of compiling and analyzing the needs of the software user; negotiating with the project’s stakeholders over trade-offs between wants, needs, costs, and feasibility; and finally developing a set of requirements that identify the features and services that the finished software system must have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3000"/>
              <a:buNone/>
              <a:defRPr sz="3000"/>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rmAutofit/>
          </a:bodyPr>
          <a:lstStyle>
            <a:lvl1pPr indent="-393700" lvl="0" marL="457200" algn="ctr">
              <a:spcBef>
                <a:spcPts val="0"/>
              </a:spcBef>
              <a:spcAft>
                <a:spcPts val="0"/>
              </a:spcAft>
              <a:buSzPts val="2600"/>
              <a:buChar char="●"/>
              <a:defRPr/>
            </a:lvl1pPr>
            <a:lvl2pPr indent="-387350" lvl="1" marL="914400" algn="ctr">
              <a:spcBef>
                <a:spcPts val="0"/>
              </a:spcBef>
              <a:spcAft>
                <a:spcPts val="0"/>
              </a:spcAft>
              <a:buSzPts val="2500"/>
              <a:buChar char="○"/>
              <a:defRPr/>
            </a:lvl2pPr>
            <a:lvl3pPr indent="-381000" lvl="2" marL="1371600" algn="ctr">
              <a:spcBef>
                <a:spcPts val="0"/>
              </a:spcBef>
              <a:spcAft>
                <a:spcPts val="0"/>
              </a:spcAft>
              <a:buSzPts val="2400"/>
              <a:buChar char="■"/>
              <a:defRPr/>
            </a:lvl3pPr>
            <a:lvl4pPr indent="-374650" lvl="3" marL="1828800" algn="ctr">
              <a:spcBef>
                <a:spcPts val="0"/>
              </a:spcBef>
              <a:spcAft>
                <a:spcPts val="0"/>
              </a:spcAft>
              <a:buSzPts val="2300"/>
              <a:buChar char="●"/>
              <a:defRPr/>
            </a:lvl4pPr>
            <a:lvl5pPr indent="-368300" lvl="4" marL="2286000" algn="ctr">
              <a:spcBef>
                <a:spcPts val="0"/>
              </a:spcBef>
              <a:spcAft>
                <a:spcPts val="0"/>
              </a:spcAft>
              <a:buSzPts val="2200"/>
              <a:buChar char="○"/>
              <a:defRPr/>
            </a:lvl5pPr>
            <a:lvl6pPr indent="-355600" lvl="5" marL="2743200" algn="ctr">
              <a:spcBef>
                <a:spcPts val="0"/>
              </a:spcBef>
              <a:spcAft>
                <a:spcPts val="0"/>
              </a:spcAft>
              <a:buSzPts val="2000"/>
              <a:buChar char="■"/>
              <a:defRPr/>
            </a:lvl6pPr>
            <a:lvl7pPr indent="-355600" lvl="6" marL="3200400" algn="ctr">
              <a:spcBef>
                <a:spcPts val="0"/>
              </a:spcBef>
              <a:spcAft>
                <a:spcPts val="0"/>
              </a:spcAft>
              <a:buSzPts val="2000"/>
              <a:buChar char="●"/>
              <a:defRPr/>
            </a:lvl7pPr>
            <a:lvl8pPr indent="-355600" lvl="7" marL="3657600" algn="ctr">
              <a:spcBef>
                <a:spcPts val="0"/>
              </a:spcBef>
              <a:spcAft>
                <a:spcPts val="0"/>
              </a:spcAft>
              <a:buSzPts val="2000"/>
              <a:buChar char="○"/>
              <a:defRPr/>
            </a:lvl8pPr>
            <a:lvl9pPr indent="-355600" lvl="8" marL="4114800" algn="ctr">
              <a:spcBef>
                <a:spcPts val="0"/>
              </a:spcBef>
              <a:spcAft>
                <a:spcPts val="0"/>
              </a:spcAft>
              <a:buSzPts val="20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lvl1pPr lvl="0">
              <a:spcBef>
                <a:spcPts val="0"/>
              </a:spcBef>
              <a:spcAft>
                <a:spcPts val="0"/>
              </a:spcAft>
              <a:buSzPts val="33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lvl1pPr indent="-393700" lvl="0" marL="457200">
              <a:spcBef>
                <a:spcPts val="0"/>
              </a:spcBef>
              <a:spcAft>
                <a:spcPts val="0"/>
              </a:spcAft>
              <a:buSzPts val="2600"/>
              <a:buChar char="●"/>
              <a:defRPr/>
            </a:lvl1pPr>
            <a:lvl2pPr indent="-387350" lvl="1" marL="914400">
              <a:spcBef>
                <a:spcPts val="0"/>
              </a:spcBef>
              <a:spcAft>
                <a:spcPts val="0"/>
              </a:spcAft>
              <a:buSzPts val="2500"/>
              <a:buChar char="○"/>
              <a:defRPr/>
            </a:lvl2pPr>
            <a:lvl3pPr indent="-381000" lvl="2" marL="1371600">
              <a:spcBef>
                <a:spcPts val="0"/>
              </a:spcBef>
              <a:spcAft>
                <a:spcPts val="0"/>
              </a:spcAft>
              <a:buSzPts val="2400"/>
              <a:buChar char="■"/>
              <a:defRPr/>
            </a:lvl3pPr>
            <a:lvl4pPr indent="-374650" lvl="3" marL="1828800">
              <a:spcBef>
                <a:spcPts val="0"/>
              </a:spcBef>
              <a:spcAft>
                <a:spcPts val="0"/>
              </a:spcAft>
              <a:buSzPts val="2300"/>
              <a:buChar char="●"/>
              <a:defRPr/>
            </a:lvl4pPr>
            <a:lvl5pPr indent="-368300" lvl="4" marL="2286000">
              <a:spcBef>
                <a:spcPts val="0"/>
              </a:spcBef>
              <a:spcAft>
                <a:spcPts val="0"/>
              </a:spcAft>
              <a:buSzPts val="22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lvl1pPr lvl="0">
              <a:spcBef>
                <a:spcPts val="0"/>
              </a:spcBef>
              <a:spcAft>
                <a:spcPts val="0"/>
              </a:spcAft>
              <a:buSzPts val="33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rmAutofit/>
          </a:bodyPr>
          <a:lstStyle>
            <a:lvl1pPr indent="-381000" lvl="0" marL="457200">
              <a:spcBef>
                <a:spcPts val="0"/>
              </a:spcBef>
              <a:spcAft>
                <a:spcPts val="0"/>
              </a:spcAft>
              <a:buSzPts val="2400"/>
              <a:buChar char="●"/>
              <a:defRPr sz="2400"/>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rmAutofit/>
          </a:bodyPr>
          <a:lstStyle>
            <a:lvl1pPr indent="-381000" lvl="0" marL="457200">
              <a:spcBef>
                <a:spcPts val="0"/>
              </a:spcBef>
              <a:spcAft>
                <a:spcPts val="0"/>
              </a:spcAft>
              <a:buSzPts val="2400"/>
              <a:buChar char="●"/>
              <a:defRPr sz="2400"/>
            </a:lvl1pPr>
            <a:lvl2pPr indent="-381000" lvl="1" marL="914400">
              <a:spcBef>
                <a:spcPts val="0"/>
              </a:spcBef>
              <a:spcAft>
                <a:spcPts val="0"/>
              </a:spcAft>
              <a:buSzPts val="2400"/>
              <a:buChar char="○"/>
              <a:defRPr sz="2400"/>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lvl1pPr lvl="0">
              <a:spcBef>
                <a:spcPts val="0"/>
              </a:spcBef>
              <a:spcAft>
                <a:spcPts val="0"/>
              </a:spcAft>
              <a:buSzPts val="33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rmAutofit/>
          </a:bodyPr>
          <a:lstStyle>
            <a:lvl1pPr indent="-393700" lvl="0" marL="457200">
              <a:spcBef>
                <a:spcPts val="0"/>
              </a:spcBef>
              <a:spcAft>
                <a:spcPts val="0"/>
              </a:spcAft>
              <a:buSzPts val="2600"/>
              <a:buChar char="●"/>
              <a:defRPr/>
            </a:lvl1pPr>
            <a:lvl2pPr indent="-387350" lvl="1" marL="914400">
              <a:spcBef>
                <a:spcPts val="0"/>
              </a:spcBef>
              <a:spcAft>
                <a:spcPts val="0"/>
              </a:spcAft>
              <a:buSzPts val="2500"/>
              <a:buChar char="○"/>
              <a:defRPr/>
            </a:lvl2pPr>
            <a:lvl3pPr indent="-381000" lvl="2" marL="1371600">
              <a:spcBef>
                <a:spcPts val="0"/>
              </a:spcBef>
              <a:spcAft>
                <a:spcPts val="0"/>
              </a:spcAft>
              <a:buSzPts val="2400"/>
              <a:buChar char="■"/>
              <a:defRPr/>
            </a:lvl3pPr>
            <a:lvl4pPr indent="-374650" lvl="3" marL="1828800">
              <a:spcBef>
                <a:spcPts val="0"/>
              </a:spcBef>
              <a:spcAft>
                <a:spcPts val="0"/>
              </a:spcAft>
              <a:buSzPts val="2300"/>
              <a:buChar char="●"/>
              <a:defRPr/>
            </a:lvl4pPr>
            <a:lvl5pPr indent="-368300" lvl="4" marL="2286000">
              <a:spcBef>
                <a:spcPts val="0"/>
              </a:spcBef>
              <a:spcAft>
                <a:spcPts val="0"/>
              </a:spcAft>
              <a:buSzPts val="2200"/>
              <a:buChar char="○"/>
              <a:defRPr/>
            </a:lvl5pPr>
            <a:lvl6pPr indent="-355600" lvl="5" marL="2743200">
              <a:spcBef>
                <a:spcPts val="0"/>
              </a:spcBef>
              <a:spcAft>
                <a:spcPts val="0"/>
              </a:spcAft>
              <a:buSzPts val="2000"/>
              <a:buChar char="■"/>
              <a:defRPr/>
            </a:lvl6pPr>
            <a:lvl7pPr indent="-355600" lvl="6" marL="3200400">
              <a:spcBef>
                <a:spcPts val="0"/>
              </a:spcBef>
              <a:spcAft>
                <a:spcPts val="0"/>
              </a:spcAft>
              <a:buSzPts val="2000"/>
              <a:buChar char="●"/>
              <a:defRPr/>
            </a:lvl7pPr>
            <a:lvl8pPr indent="-355600" lvl="7" marL="3657600">
              <a:spcBef>
                <a:spcPts val="0"/>
              </a:spcBef>
              <a:spcAft>
                <a:spcPts val="0"/>
              </a:spcAft>
              <a:buSzPts val="2000"/>
              <a:buChar char="○"/>
              <a:defRPr/>
            </a:lvl8pPr>
            <a:lvl9pPr indent="-355600" lvl="8" marL="4114800">
              <a:spcBef>
                <a:spcPts val="0"/>
              </a:spcBef>
              <a:spcAft>
                <a:spcPts val="0"/>
              </a:spcAft>
              <a:buSzPts val="20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6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166867"/>
            <a:ext cx="8520600" cy="7635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SzPts val="3300"/>
              <a:buFont typeface="PT Sans Narrow"/>
              <a:buNone/>
              <a:defRPr b="1" sz="3300">
                <a:latin typeface="PT Sans Narrow"/>
                <a:ea typeface="PT Sans Narrow"/>
                <a:cs typeface="PT Sans Narrow"/>
                <a:sym typeface="PT Sans Narrow"/>
              </a:defRPr>
            </a:lvl1pPr>
            <a:lvl2pPr lvl="1">
              <a:spcBef>
                <a:spcPts val="0"/>
              </a:spcBef>
              <a:spcAft>
                <a:spcPts val="0"/>
              </a:spcAft>
              <a:buSzPts val="2800"/>
              <a:buFont typeface="PT Sans Narrow"/>
              <a:buNone/>
              <a:defRPr b="1" sz="2800">
                <a:latin typeface="PT Sans Narrow"/>
                <a:ea typeface="PT Sans Narrow"/>
                <a:cs typeface="PT Sans Narrow"/>
                <a:sym typeface="PT Sans Narrow"/>
              </a:defRPr>
            </a:lvl2pPr>
            <a:lvl3pPr lvl="2">
              <a:spcBef>
                <a:spcPts val="0"/>
              </a:spcBef>
              <a:spcAft>
                <a:spcPts val="0"/>
              </a:spcAft>
              <a:buSzPts val="2800"/>
              <a:buFont typeface="PT Sans Narrow"/>
              <a:buNone/>
              <a:defRPr b="1" sz="2800">
                <a:latin typeface="PT Sans Narrow"/>
                <a:ea typeface="PT Sans Narrow"/>
                <a:cs typeface="PT Sans Narrow"/>
                <a:sym typeface="PT Sans Narrow"/>
              </a:defRPr>
            </a:lvl3pPr>
            <a:lvl4pPr lvl="3">
              <a:spcBef>
                <a:spcPts val="0"/>
              </a:spcBef>
              <a:spcAft>
                <a:spcPts val="0"/>
              </a:spcAft>
              <a:buSzPts val="2800"/>
              <a:buFont typeface="PT Sans Narrow"/>
              <a:buNone/>
              <a:defRPr b="1" sz="2800">
                <a:latin typeface="PT Sans Narrow"/>
                <a:ea typeface="PT Sans Narrow"/>
                <a:cs typeface="PT Sans Narrow"/>
                <a:sym typeface="PT Sans Narrow"/>
              </a:defRPr>
            </a:lvl4pPr>
            <a:lvl5pPr lvl="4">
              <a:spcBef>
                <a:spcPts val="0"/>
              </a:spcBef>
              <a:spcAft>
                <a:spcPts val="0"/>
              </a:spcAft>
              <a:buSzPts val="2800"/>
              <a:buFont typeface="PT Sans Narrow"/>
              <a:buNone/>
              <a:defRPr b="1" sz="2800">
                <a:latin typeface="PT Sans Narrow"/>
                <a:ea typeface="PT Sans Narrow"/>
                <a:cs typeface="PT Sans Narrow"/>
                <a:sym typeface="PT Sans Narrow"/>
              </a:defRPr>
            </a:lvl5pPr>
            <a:lvl6pPr lvl="5">
              <a:spcBef>
                <a:spcPts val="0"/>
              </a:spcBef>
              <a:spcAft>
                <a:spcPts val="0"/>
              </a:spcAft>
              <a:buSzPts val="2800"/>
              <a:buFont typeface="PT Sans Narrow"/>
              <a:buNone/>
              <a:defRPr b="1" sz="2800">
                <a:latin typeface="PT Sans Narrow"/>
                <a:ea typeface="PT Sans Narrow"/>
                <a:cs typeface="PT Sans Narrow"/>
                <a:sym typeface="PT Sans Narrow"/>
              </a:defRPr>
            </a:lvl6pPr>
            <a:lvl7pPr lvl="6">
              <a:spcBef>
                <a:spcPts val="0"/>
              </a:spcBef>
              <a:spcAft>
                <a:spcPts val="0"/>
              </a:spcAft>
              <a:buSzPts val="2800"/>
              <a:buFont typeface="PT Sans Narrow"/>
              <a:buNone/>
              <a:defRPr b="1" sz="2800">
                <a:latin typeface="PT Sans Narrow"/>
                <a:ea typeface="PT Sans Narrow"/>
                <a:cs typeface="PT Sans Narrow"/>
                <a:sym typeface="PT Sans Narrow"/>
              </a:defRPr>
            </a:lvl7pPr>
            <a:lvl8pPr lvl="7">
              <a:spcBef>
                <a:spcPts val="0"/>
              </a:spcBef>
              <a:spcAft>
                <a:spcPts val="0"/>
              </a:spcAft>
              <a:buSzPts val="2800"/>
              <a:buFont typeface="PT Sans Narrow"/>
              <a:buNone/>
              <a:defRPr b="1" sz="2800">
                <a:latin typeface="PT Sans Narrow"/>
                <a:ea typeface="PT Sans Narrow"/>
                <a:cs typeface="PT Sans Narrow"/>
                <a:sym typeface="PT Sans Narrow"/>
              </a:defRPr>
            </a:lvl8pPr>
            <a:lvl9pPr lvl="8">
              <a:spcBef>
                <a:spcPts val="0"/>
              </a:spcBef>
              <a:spcAft>
                <a:spcPts val="0"/>
              </a:spcAft>
              <a:buSzPts val="2800"/>
              <a:buFont typeface="PT Sans Narrow"/>
              <a:buNone/>
              <a:defRPr b="1" sz="2800">
                <a:latin typeface="PT Sans Narrow"/>
                <a:ea typeface="PT Sans Narrow"/>
                <a:cs typeface="PT Sans Narrow"/>
                <a:sym typeface="PT Sans Narrow"/>
              </a:defRPr>
            </a:lvl9pPr>
          </a:lstStyle>
          <a:p/>
        </p:txBody>
      </p:sp>
      <p:sp>
        <p:nvSpPr>
          <p:cNvPr id="7" name="Google Shape;7;p1"/>
          <p:cNvSpPr txBox="1"/>
          <p:nvPr>
            <p:ph idx="1" type="body"/>
          </p:nvPr>
        </p:nvSpPr>
        <p:spPr>
          <a:xfrm>
            <a:off x="311700" y="930375"/>
            <a:ext cx="8709300" cy="5811900"/>
          </a:xfrm>
          <a:prstGeom prst="rect">
            <a:avLst/>
          </a:prstGeom>
          <a:noFill/>
          <a:ln>
            <a:noFill/>
          </a:ln>
        </p:spPr>
        <p:txBody>
          <a:bodyPr anchorCtr="0" anchor="t" bIns="91425" lIns="91425" spcFirstLastPara="1" rIns="91425" wrap="square" tIns="91425">
            <a:normAutofit/>
          </a:bodyPr>
          <a:lstStyle>
            <a:lvl1pPr indent="-393700" lvl="0" marL="457200" algn="just">
              <a:lnSpc>
                <a:spcPct val="115000"/>
              </a:lnSpc>
              <a:spcBef>
                <a:spcPts val="0"/>
              </a:spcBef>
              <a:spcAft>
                <a:spcPts val="0"/>
              </a:spcAft>
              <a:buSzPts val="2600"/>
              <a:buFont typeface="Open Sans"/>
              <a:buChar char="●"/>
              <a:defRPr sz="2600">
                <a:latin typeface="Open Sans"/>
                <a:ea typeface="Open Sans"/>
                <a:cs typeface="Open Sans"/>
                <a:sym typeface="Open Sans"/>
              </a:defRPr>
            </a:lvl1pPr>
            <a:lvl2pPr indent="-387350" lvl="1" marL="914400" algn="just">
              <a:lnSpc>
                <a:spcPct val="115000"/>
              </a:lnSpc>
              <a:spcBef>
                <a:spcPts val="0"/>
              </a:spcBef>
              <a:spcAft>
                <a:spcPts val="0"/>
              </a:spcAft>
              <a:buSzPts val="2500"/>
              <a:buFont typeface="Open Sans Light"/>
              <a:buChar char="○"/>
              <a:defRPr sz="2500">
                <a:latin typeface="Open Sans Light"/>
                <a:ea typeface="Open Sans Light"/>
                <a:cs typeface="Open Sans Light"/>
                <a:sym typeface="Open Sans Light"/>
              </a:defRPr>
            </a:lvl2pPr>
            <a:lvl3pPr indent="-381000" lvl="2" marL="1371600" algn="just">
              <a:lnSpc>
                <a:spcPct val="115000"/>
              </a:lnSpc>
              <a:spcBef>
                <a:spcPts val="0"/>
              </a:spcBef>
              <a:spcAft>
                <a:spcPts val="0"/>
              </a:spcAft>
              <a:buSzPts val="2400"/>
              <a:buFont typeface="Open Sans Light"/>
              <a:buChar char="■"/>
              <a:defRPr sz="2400">
                <a:latin typeface="Open Sans Light"/>
                <a:ea typeface="Open Sans Light"/>
                <a:cs typeface="Open Sans Light"/>
                <a:sym typeface="Open Sans Light"/>
              </a:defRPr>
            </a:lvl3pPr>
            <a:lvl4pPr indent="-374650" lvl="3" marL="1828800" algn="just">
              <a:lnSpc>
                <a:spcPct val="115000"/>
              </a:lnSpc>
              <a:spcBef>
                <a:spcPts val="0"/>
              </a:spcBef>
              <a:spcAft>
                <a:spcPts val="0"/>
              </a:spcAft>
              <a:buSzPts val="2300"/>
              <a:buFont typeface="Open Sans Light"/>
              <a:buChar char="●"/>
              <a:defRPr sz="2300">
                <a:latin typeface="Open Sans Light"/>
                <a:ea typeface="Open Sans Light"/>
                <a:cs typeface="Open Sans Light"/>
                <a:sym typeface="Open Sans Light"/>
              </a:defRPr>
            </a:lvl4pPr>
            <a:lvl5pPr indent="-368300" lvl="4" marL="2286000" algn="just">
              <a:lnSpc>
                <a:spcPct val="115000"/>
              </a:lnSpc>
              <a:spcBef>
                <a:spcPts val="0"/>
              </a:spcBef>
              <a:spcAft>
                <a:spcPts val="0"/>
              </a:spcAft>
              <a:buSzPts val="2200"/>
              <a:buFont typeface="Open Sans Light"/>
              <a:buChar char="○"/>
              <a:defRPr sz="2200">
                <a:latin typeface="Open Sans Light"/>
                <a:ea typeface="Open Sans Light"/>
                <a:cs typeface="Open Sans Light"/>
                <a:sym typeface="Open Sans Light"/>
              </a:defRPr>
            </a:lvl5pPr>
            <a:lvl6pPr indent="-355600" lvl="5" marL="2743200" algn="just">
              <a:lnSpc>
                <a:spcPct val="115000"/>
              </a:lnSpc>
              <a:spcBef>
                <a:spcPts val="0"/>
              </a:spcBef>
              <a:spcAft>
                <a:spcPts val="0"/>
              </a:spcAft>
              <a:buSzPts val="2000"/>
              <a:buFont typeface="Open Sans Light"/>
              <a:buChar char="■"/>
              <a:defRPr sz="2000">
                <a:latin typeface="Open Sans Light"/>
                <a:ea typeface="Open Sans Light"/>
                <a:cs typeface="Open Sans Light"/>
                <a:sym typeface="Open Sans Light"/>
              </a:defRPr>
            </a:lvl6pPr>
            <a:lvl7pPr indent="-355600" lvl="6" marL="3200400" algn="just">
              <a:lnSpc>
                <a:spcPct val="115000"/>
              </a:lnSpc>
              <a:spcBef>
                <a:spcPts val="0"/>
              </a:spcBef>
              <a:spcAft>
                <a:spcPts val="0"/>
              </a:spcAft>
              <a:buSzPts val="2000"/>
              <a:buFont typeface="Open Sans Light"/>
              <a:buChar char="●"/>
              <a:defRPr sz="2000">
                <a:latin typeface="Open Sans Light"/>
                <a:ea typeface="Open Sans Light"/>
                <a:cs typeface="Open Sans Light"/>
                <a:sym typeface="Open Sans Light"/>
              </a:defRPr>
            </a:lvl7pPr>
            <a:lvl8pPr indent="-355600" lvl="7" marL="3657600" algn="just">
              <a:lnSpc>
                <a:spcPct val="115000"/>
              </a:lnSpc>
              <a:spcBef>
                <a:spcPts val="0"/>
              </a:spcBef>
              <a:spcAft>
                <a:spcPts val="0"/>
              </a:spcAft>
              <a:buSzPts val="2000"/>
              <a:buFont typeface="Open Sans Light"/>
              <a:buChar char="○"/>
              <a:defRPr sz="2000">
                <a:latin typeface="Open Sans Light"/>
                <a:ea typeface="Open Sans Light"/>
                <a:cs typeface="Open Sans Light"/>
                <a:sym typeface="Open Sans Light"/>
              </a:defRPr>
            </a:lvl8pPr>
            <a:lvl9pPr indent="-355600" lvl="8" marL="4114800" algn="just">
              <a:lnSpc>
                <a:spcPct val="115000"/>
              </a:lnSpc>
              <a:spcBef>
                <a:spcPts val="0"/>
              </a:spcBef>
              <a:spcAft>
                <a:spcPts val="0"/>
              </a:spcAft>
              <a:buSzPts val="2000"/>
              <a:buFont typeface="Open Sans Light"/>
              <a:buChar char="■"/>
              <a:defRPr sz="2000">
                <a:latin typeface="Open Sans Light"/>
                <a:ea typeface="Open Sans Light"/>
                <a:cs typeface="Open Sans Light"/>
                <a:sym typeface="Open Sans Light"/>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begummutlubilge@gmail.com" TargetMode="External"/><Relationship Id="rId4" Type="http://schemas.openxmlformats.org/officeDocument/2006/relationships/hyperlink" Target="mailto:bmbilge@ankara.edu.t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hyperlink" Target="https://docs.google.com/document/d/1i1tU3AdIvPgRxqzGmXrsnVVCRXws5V3caDTCPMbPJ_0/edit?usp=sharing" TargetMode="External"/><Relationship Id="rId4" Type="http://schemas.openxmlformats.org/officeDocument/2006/relationships/image" Target="../media/image1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hyperlink" Target="mailto:begummutlubilge@gmail.com" TargetMode="External"/><Relationship Id="rId4" Type="http://schemas.openxmlformats.org/officeDocument/2006/relationships/hyperlink" Target="mailto:bmbilge@ankara.edu.tr"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992767"/>
            <a:ext cx="8520600" cy="2736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COM1013</a:t>
            </a:r>
            <a:endParaRPr/>
          </a:p>
          <a:p>
            <a:pPr indent="0" lvl="0" marL="0" rtl="0" algn="ctr">
              <a:spcBef>
                <a:spcPts val="0"/>
              </a:spcBef>
              <a:spcAft>
                <a:spcPts val="0"/>
              </a:spcAft>
              <a:buNone/>
            </a:pPr>
            <a:r>
              <a:rPr lang="en"/>
              <a:t>INTRODUCTION TO COMPUTER SCIENCE</a:t>
            </a:r>
            <a:endParaRPr/>
          </a:p>
        </p:txBody>
      </p:sp>
      <p:sp>
        <p:nvSpPr>
          <p:cNvPr id="55" name="Google Shape;55;p13"/>
          <p:cNvSpPr txBox="1"/>
          <p:nvPr>
            <p:ph idx="1" type="subTitle"/>
          </p:nvPr>
        </p:nvSpPr>
        <p:spPr>
          <a:xfrm>
            <a:off x="311700" y="3778800"/>
            <a:ext cx="8520600" cy="2736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Lecturer: Begüm MUTLU BİLGE, PhD</a:t>
            </a:r>
            <a:endParaRPr/>
          </a:p>
          <a:p>
            <a:pPr indent="0" lvl="0" marL="0" rtl="0" algn="ctr">
              <a:spcBef>
                <a:spcPts val="0"/>
              </a:spcBef>
              <a:spcAft>
                <a:spcPts val="0"/>
              </a:spcAft>
              <a:buNone/>
            </a:pPr>
            <a:r>
              <a:t/>
            </a:r>
            <a:endParaRPr/>
          </a:p>
          <a:p>
            <a:pPr indent="0" lvl="0" marL="0" rtl="0" algn="l">
              <a:spcBef>
                <a:spcPts val="0"/>
              </a:spcBef>
              <a:spcAft>
                <a:spcPts val="0"/>
              </a:spcAft>
              <a:buNone/>
            </a:pPr>
            <a:r>
              <a:rPr lang="en" sz="2200" u="sng">
                <a:solidFill>
                  <a:schemeClr val="hlink"/>
                </a:solidFill>
                <a:hlinkClick r:id="rId3"/>
              </a:rPr>
              <a:t>begummutlubilge+com1013@gmail.com</a:t>
            </a:r>
            <a:r>
              <a:rPr lang="en" sz="2200"/>
              <a:t> (recommended)</a:t>
            </a:r>
            <a:endParaRPr sz="2200"/>
          </a:p>
          <a:p>
            <a:pPr indent="0" lvl="0" marL="0" rtl="0" algn="l">
              <a:spcBef>
                <a:spcPts val="0"/>
              </a:spcBef>
              <a:spcAft>
                <a:spcPts val="0"/>
              </a:spcAft>
              <a:buNone/>
            </a:pPr>
            <a:r>
              <a:rPr lang="en" sz="2200" u="sng">
                <a:solidFill>
                  <a:schemeClr val="hlink"/>
                </a:solidFill>
                <a:hlinkClick r:id="rId4"/>
              </a:rPr>
              <a:t>bmbilge@ankara.edu.tr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Requirements Analysis</a:t>
            </a:r>
            <a:endParaRPr/>
          </a:p>
        </p:txBody>
      </p:sp>
      <p:sp>
        <p:nvSpPr>
          <p:cNvPr id="112" name="Google Shape;112;p22"/>
          <p:cNvSpPr txBox="1"/>
          <p:nvPr>
            <p:ph idx="1" type="body"/>
          </p:nvPr>
        </p:nvSpPr>
        <p:spPr>
          <a:xfrm>
            <a:off x="311700" y="930375"/>
            <a:ext cx="8709300" cy="5811900"/>
          </a:xfrm>
          <a:prstGeom prst="rect">
            <a:avLst/>
          </a:prstGeom>
        </p:spPr>
        <p:txBody>
          <a:bodyPr anchorCtr="0" anchor="t" bIns="91425" lIns="91425" spcFirstLastPara="1" rIns="91425" wrap="square" tIns="91425">
            <a:normAutofit lnSpcReduction="10000"/>
          </a:bodyPr>
          <a:lstStyle/>
          <a:p>
            <a:pPr indent="0" lvl="0" marL="0" rtl="0" algn="just">
              <a:spcBef>
                <a:spcPts val="0"/>
              </a:spcBef>
              <a:spcAft>
                <a:spcPts val="0"/>
              </a:spcAft>
              <a:buNone/>
            </a:pPr>
            <a:r>
              <a:rPr lang="en"/>
              <a:t>R</a:t>
            </a:r>
            <a:r>
              <a:rPr lang="en"/>
              <a:t>equirements are recorded in a document called a </a:t>
            </a:r>
            <a:r>
              <a:rPr b="1" lang="en"/>
              <a:t>S</a:t>
            </a:r>
            <a:r>
              <a:rPr b="1" lang="en"/>
              <a:t>oftware Requirements Specification (SRS)</a:t>
            </a:r>
            <a:r>
              <a:rPr lang="en"/>
              <a:t>.</a:t>
            </a:r>
            <a:endParaRPr/>
          </a:p>
          <a:p>
            <a:pPr indent="-393700" lvl="0" marL="914400" rtl="0" algn="just">
              <a:spcBef>
                <a:spcPts val="1200"/>
              </a:spcBef>
              <a:spcAft>
                <a:spcPts val="0"/>
              </a:spcAft>
              <a:buSzPts val="2600"/>
              <a:buChar char="●"/>
            </a:pPr>
            <a:r>
              <a:rPr lang="en"/>
              <a:t>A</a:t>
            </a:r>
            <a:r>
              <a:rPr lang="en"/>
              <a:t> written agreement between all parties concerned,</a:t>
            </a:r>
            <a:endParaRPr/>
          </a:p>
          <a:p>
            <a:pPr indent="-387350" lvl="1" marL="1371600" rtl="0" algn="just">
              <a:spcBef>
                <a:spcPts val="0"/>
              </a:spcBef>
              <a:spcAft>
                <a:spcPts val="0"/>
              </a:spcAft>
              <a:buSzPts val="2500"/>
              <a:buChar char="○"/>
            </a:pPr>
            <a:r>
              <a:rPr lang="en"/>
              <a:t>Intends  to guide the software’s development and </a:t>
            </a:r>
            <a:endParaRPr/>
          </a:p>
          <a:p>
            <a:pPr indent="-387350" lvl="1" marL="1371600" rtl="0" algn="just">
              <a:spcBef>
                <a:spcPts val="0"/>
              </a:spcBef>
              <a:spcAft>
                <a:spcPts val="0"/>
              </a:spcAft>
              <a:buSzPts val="2500"/>
              <a:buChar char="○"/>
            </a:pPr>
            <a:r>
              <a:rPr lang="en"/>
              <a:t>provides a means of resolving disputes that may arise later in the development process. </a:t>
            </a:r>
            <a:endParaRPr/>
          </a:p>
          <a:p>
            <a:pPr indent="0" lvl="0" marL="0" rtl="0" algn="just">
              <a:spcBef>
                <a:spcPts val="1200"/>
              </a:spcBef>
              <a:spcAft>
                <a:spcPts val="0"/>
              </a:spcAft>
              <a:buNone/>
            </a:pPr>
            <a:r>
              <a:rPr lang="en"/>
              <a:t>Professional organizations such as IEEE and large software clients such as the U.S. Department of Defense have adopted standards.</a:t>
            </a:r>
            <a:endParaRPr/>
          </a:p>
          <a:p>
            <a:pPr indent="0" lvl="0" marL="0" rtl="0" algn="just">
              <a:spcBef>
                <a:spcPts val="1200"/>
              </a:spcBef>
              <a:spcAft>
                <a:spcPts val="1200"/>
              </a:spcAft>
              <a:buNone/>
            </a:pPr>
            <a:r>
              <a:rPr b="1" lang="en"/>
              <a:t>Straightforward </a:t>
            </a:r>
            <a:r>
              <a:rPr lang="en"/>
              <a:t>and </a:t>
            </a:r>
            <a:r>
              <a:rPr b="1" lang="en"/>
              <a:t>frequent communication</a:t>
            </a:r>
            <a:r>
              <a:rPr lang="en"/>
              <a:t> with the project’s stakeholders is mandatory.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166867"/>
            <a:ext cx="8520600" cy="7635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Requirements Analysis</a:t>
            </a:r>
            <a:endParaRPr/>
          </a:p>
          <a:p>
            <a:pPr indent="0" lvl="0" marL="0" rtl="0" algn="l">
              <a:spcBef>
                <a:spcPts val="0"/>
              </a:spcBef>
              <a:spcAft>
                <a:spcPts val="0"/>
              </a:spcAft>
              <a:buNone/>
            </a:pPr>
            <a:r>
              <a:t/>
            </a:r>
            <a:endParaRPr/>
          </a:p>
        </p:txBody>
      </p:sp>
      <p:sp>
        <p:nvSpPr>
          <p:cNvPr id="118" name="Google Shape;118;p23"/>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19" name="Google Shape;119;p23"/>
          <p:cNvPicPr preferRelativeResize="0"/>
          <p:nvPr/>
        </p:nvPicPr>
        <p:blipFill rotWithShape="1">
          <a:blip r:embed="rId3">
            <a:alphaModFix/>
          </a:blip>
          <a:srcRect b="0" l="2430" r="-2429" t="0"/>
          <a:stretch/>
        </p:blipFill>
        <p:spPr>
          <a:xfrm>
            <a:off x="108675" y="741325"/>
            <a:ext cx="8926649" cy="5375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Design</a:t>
            </a:r>
            <a:endParaRPr/>
          </a:p>
        </p:txBody>
      </p:sp>
      <p:sp>
        <p:nvSpPr>
          <p:cNvPr id="125" name="Google Shape;125;p24"/>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Whereas requirements analysis provides a description of the proposed software product, </a:t>
            </a:r>
            <a:endParaRPr/>
          </a:p>
          <a:p>
            <a:pPr indent="-393700" lvl="0" marL="457200" rtl="0" algn="just">
              <a:spcBef>
                <a:spcPts val="1200"/>
              </a:spcBef>
              <a:spcAft>
                <a:spcPts val="0"/>
              </a:spcAft>
              <a:buSzPts val="2600"/>
              <a:buChar char="●"/>
            </a:pPr>
            <a:r>
              <a:rPr lang="en"/>
              <a:t>design involves creating a plan for the construction of the proposed system. </a:t>
            </a:r>
            <a:endParaRPr/>
          </a:p>
          <a:p>
            <a:pPr indent="0" lvl="0" marL="0" rtl="0" algn="just">
              <a:spcBef>
                <a:spcPts val="1200"/>
              </a:spcBef>
              <a:spcAft>
                <a:spcPts val="0"/>
              </a:spcAft>
              <a:buNone/>
            </a:pPr>
            <a:r>
              <a:rPr lang="en"/>
              <a:t>Requirements analysis is about identifying the problem to be solved (what), </a:t>
            </a:r>
            <a:endParaRPr/>
          </a:p>
          <a:p>
            <a:pPr indent="-393700" lvl="0" marL="457200" rtl="0" algn="just">
              <a:spcBef>
                <a:spcPts val="1200"/>
              </a:spcBef>
              <a:spcAft>
                <a:spcPts val="0"/>
              </a:spcAft>
              <a:buSzPts val="2600"/>
              <a:buChar char="●"/>
            </a:pPr>
            <a:r>
              <a:rPr lang="en"/>
              <a:t>while design is about developing a solution to the problem (how). </a:t>
            </a:r>
            <a:endParaRPr/>
          </a:p>
          <a:p>
            <a:pPr indent="0" lvl="0" marL="0" rtl="0" algn="just">
              <a:spcBef>
                <a:spcPts val="1200"/>
              </a:spcBef>
              <a:spcAft>
                <a:spcPts val="1200"/>
              </a:spcAft>
              <a:buNone/>
            </a:pPr>
            <a:r>
              <a:rPr lang="en"/>
              <a:t>Diagramming and modeling</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Implementation</a:t>
            </a:r>
            <a:endParaRPr/>
          </a:p>
        </p:txBody>
      </p:sp>
      <p:sp>
        <p:nvSpPr>
          <p:cNvPr id="131" name="Google Shape;131;p25"/>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Implementation involves the actual writing of programs, creation of data files, and development of databases.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rPr lang="en"/>
              <a:t>A programmer is charged with writing programs that implement the design produced by a software analyst.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Testing</a:t>
            </a:r>
            <a:endParaRPr/>
          </a:p>
        </p:txBody>
      </p:sp>
      <p:sp>
        <p:nvSpPr>
          <p:cNvPr id="137" name="Google Shape;137;p26"/>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lang="en">
                <a:solidFill>
                  <a:schemeClr val="dk1"/>
                </a:solidFill>
              </a:rPr>
              <a:t>The result of each intermediate step in the entire development process should be “tested” for accuracy.</a:t>
            </a:r>
            <a:endParaRPr/>
          </a:p>
          <a:p>
            <a:pPr indent="0" lvl="0" marL="0" rtl="0" algn="just">
              <a:spcBef>
                <a:spcPts val="1200"/>
              </a:spcBef>
              <a:spcAft>
                <a:spcPts val="0"/>
              </a:spcAft>
              <a:buNone/>
            </a:pPr>
            <a:r>
              <a:rPr lang="en"/>
              <a:t>In the traditional development phase of the past, testing was essentially equated with </a:t>
            </a:r>
            <a:endParaRPr/>
          </a:p>
          <a:p>
            <a:pPr indent="-393700" lvl="0" marL="457200" rtl="0" algn="just">
              <a:spcBef>
                <a:spcPts val="1200"/>
              </a:spcBef>
              <a:spcAft>
                <a:spcPts val="0"/>
              </a:spcAft>
              <a:buSzPts val="2600"/>
              <a:buChar char="●"/>
            </a:pPr>
            <a:r>
              <a:rPr lang="en"/>
              <a:t>the process of debugging programs and </a:t>
            </a:r>
            <a:endParaRPr/>
          </a:p>
          <a:p>
            <a:pPr indent="-393700" lvl="0" marL="457200" rtl="0" algn="just">
              <a:spcBef>
                <a:spcPts val="0"/>
              </a:spcBef>
              <a:spcAft>
                <a:spcPts val="0"/>
              </a:spcAft>
              <a:buSzPts val="2600"/>
              <a:buChar char="●"/>
            </a:pPr>
            <a:r>
              <a:rPr lang="en"/>
              <a:t>confirming that the final software product was compatible with the SRS.</a:t>
            </a:r>
            <a:endParaRPr/>
          </a:p>
          <a:p>
            <a:pPr indent="0" lvl="0" marL="0" rtl="0" algn="just">
              <a:spcBef>
                <a:spcPts val="1200"/>
              </a:spcBef>
              <a:spcAft>
                <a:spcPts val="0"/>
              </a:spcAft>
              <a:buNone/>
            </a:pPr>
            <a:r>
              <a:t/>
            </a:r>
            <a:endParaRPr/>
          </a:p>
          <a:p>
            <a:pPr indent="0" lvl="0" marL="0" rtl="0" algn="just">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7"/>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Software Engineering Methodologies: Waterfall</a:t>
            </a:r>
            <a:endParaRPr/>
          </a:p>
        </p:txBody>
      </p:sp>
      <p:pic>
        <p:nvPicPr>
          <p:cNvPr id="143" name="Google Shape;143;p27"/>
          <p:cNvPicPr preferRelativeResize="0"/>
          <p:nvPr/>
        </p:nvPicPr>
        <p:blipFill>
          <a:blip r:embed="rId3">
            <a:alphaModFix/>
          </a:blip>
          <a:stretch>
            <a:fillRect/>
          </a:stretch>
        </p:blipFill>
        <p:spPr>
          <a:xfrm>
            <a:off x="962475" y="930375"/>
            <a:ext cx="7219050" cy="57752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8"/>
          <p:cNvSpPr txBox="1"/>
          <p:nvPr>
            <p:ph type="title"/>
          </p:nvPr>
        </p:nvSpPr>
        <p:spPr>
          <a:xfrm>
            <a:off x="311700" y="166867"/>
            <a:ext cx="8520600" cy="7635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3333"/>
              <a:buFont typeface="Arial"/>
              <a:buNone/>
            </a:pPr>
            <a:r>
              <a:rPr lang="en">
                <a:solidFill>
                  <a:schemeClr val="dk1"/>
                </a:solidFill>
              </a:rPr>
              <a:t>Software Engineering Methodologies: Iterative &amp; Incremental</a:t>
            </a:r>
            <a:endParaRPr>
              <a:solidFill>
                <a:schemeClr val="dk1"/>
              </a:solidFill>
            </a:endParaRPr>
          </a:p>
        </p:txBody>
      </p:sp>
      <p:pic>
        <p:nvPicPr>
          <p:cNvPr id="149" name="Google Shape;149;p28"/>
          <p:cNvPicPr preferRelativeResize="0"/>
          <p:nvPr/>
        </p:nvPicPr>
        <p:blipFill>
          <a:blip r:embed="rId3">
            <a:alphaModFix/>
          </a:blip>
          <a:stretch>
            <a:fillRect/>
          </a:stretch>
        </p:blipFill>
        <p:spPr>
          <a:xfrm>
            <a:off x="152400" y="1387567"/>
            <a:ext cx="8839200" cy="495363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9"/>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Software Engineering Methodologies: Agile</a:t>
            </a:r>
            <a:endParaRPr/>
          </a:p>
        </p:txBody>
      </p:sp>
      <p:sp>
        <p:nvSpPr>
          <p:cNvPr id="155" name="Google Shape;155;p29"/>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56" name="Google Shape;156;p29"/>
          <p:cNvPicPr preferRelativeResize="0"/>
          <p:nvPr/>
        </p:nvPicPr>
        <p:blipFill>
          <a:blip r:embed="rId3">
            <a:alphaModFix/>
          </a:blip>
          <a:stretch>
            <a:fillRect/>
          </a:stretch>
        </p:blipFill>
        <p:spPr>
          <a:xfrm>
            <a:off x="179413" y="1113897"/>
            <a:ext cx="8785175" cy="544485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30"/>
          <p:cNvSpPr txBox="1"/>
          <p:nvPr>
            <p:ph type="title"/>
          </p:nvPr>
        </p:nvSpPr>
        <p:spPr>
          <a:xfrm>
            <a:off x="311700" y="166885"/>
            <a:ext cx="8520600" cy="1687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solidFill>
                  <a:schemeClr val="dk1"/>
                </a:solidFill>
              </a:rPr>
              <a:t>Software Engineering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Methodologies</a:t>
            </a:r>
            <a:endParaRPr/>
          </a:p>
        </p:txBody>
      </p:sp>
      <p:sp>
        <p:nvSpPr>
          <p:cNvPr id="162" name="Google Shape;162;p30"/>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163" name="Google Shape;163;p30"/>
          <p:cNvPicPr preferRelativeResize="0"/>
          <p:nvPr/>
        </p:nvPicPr>
        <p:blipFill rotWithShape="1">
          <a:blip r:embed="rId3">
            <a:alphaModFix/>
          </a:blip>
          <a:srcRect b="4626" l="0" r="0" t="27034"/>
          <a:stretch/>
        </p:blipFill>
        <p:spPr>
          <a:xfrm>
            <a:off x="3899035" y="57862"/>
            <a:ext cx="4933265" cy="67422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1"/>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Tools of the Trade</a:t>
            </a:r>
            <a:endParaRPr/>
          </a:p>
        </p:txBody>
      </p:sp>
      <p:sp>
        <p:nvSpPr>
          <p:cNvPr id="169" name="Google Shape;169;p31"/>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t>In this section we investigate some of the modeling techniques and notational systems used during the analysis and design stages of software development.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ctrTitle"/>
          </p:nvPr>
        </p:nvSpPr>
        <p:spPr>
          <a:xfrm>
            <a:off x="311708" y="992767"/>
            <a:ext cx="8520600" cy="2736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1" name="Google Shape;61;p14"/>
          <p:cNvSpPr txBox="1"/>
          <p:nvPr>
            <p:ph idx="1" type="subTitle"/>
          </p:nvPr>
        </p:nvSpPr>
        <p:spPr>
          <a:xfrm>
            <a:off x="311700" y="3778833"/>
            <a:ext cx="8520600" cy="1056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2" name="Google Shape;62;p14"/>
          <p:cNvPicPr preferRelativeResize="0"/>
          <p:nvPr/>
        </p:nvPicPr>
        <p:blipFill rotWithShape="1">
          <a:blip r:embed="rId3">
            <a:alphaModFix/>
          </a:blip>
          <a:srcRect b="6045" l="31398" r="9257" t="24063"/>
          <a:stretch/>
        </p:blipFill>
        <p:spPr>
          <a:xfrm>
            <a:off x="0" y="800117"/>
            <a:ext cx="9144000" cy="605788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2"/>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just">
              <a:lnSpc>
                <a:spcPct val="115000"/>
              </a:lnSpc>
              <a:spcBef>
                <a:spcPts val="0"/>
              </a:spcBef>
              <a:spcAft>
                <a:spcPts val="1200"/>
              </a:spcAft>
              <a:buNone/>
            </a:pPr>
            <a:r>
              <a:rPr lang="en" sz="2600">
                <a:solidFill>
                  <a:schemeClr val="dk1"/>
                </a:solidFill>
                <a:latin typeface="Open Sans"/>
                <a:ea typeface="Open Sans"/>
                <a:cs typeface="Open Sans"/>
                <a:sym typeface="Open Sans"/>
              </a:rPr>
              <a:t>Dataflow</a:t>
            </a:r>
            <a:endParaRPr/>
          </a:p>
        </p:txBody>
      </p:sp>
      <p:sp>
        <p:nvSpPr>
          <p:cNvPr id="175" name="Google Shape;175;p32"/>
          <p:cNvSpPr txBox="1"/>
          <p:nvPr>
            <p:ph idx="1" type="body"/>
          </p:nvPr>
        </p:nvSpPr>
        <p:spPr>
          <a:xfrm>
            <a:off x="311700" y="930375"/>
            <a:ext cx="8709300" cy="5811900"/>
          </a:xfrm>
          <a:prstGeom prst="rect">
            <a:avLst/>
          </a:prstGeom>
        </p:spPr>
        <p:txBody>
          <a:bodyPr anchorCtr="0" anchor="t" bIns="91425" lIns="91425" spcFirstLastPara="1" rIns="91425" wrap="square" tIns="91425">
            <a:normAutofit fontScale="92500" lnSpcReduction="10000"/>
          </a:bodyPr>
          <a:lstStyle/>
          <a:p>
            <a:pPr indent="0" lvl="0" marL="0" rtl="0" algn="just">
              <a:spcBef>
                <a:spcPts val="0"/>
              </a:spcBef>
              <a:spcAft>
                <a:spcPts val="0"/>
              </a:spcAft>
              <a:buNone/>
            </a:pPr>
            <a:r>
              <a:rPr lang="en"/>
              <a:t>Although the imperative paradigm seeks to build software in terms of procedures or functions, a way of identifying those functions is to consider the data to be manipulated rather than the functions themselves.</a:t>
            </a:r>
            <a:endParaRPr/>
          </a:p>
          <a:p>
            <a:pPr indent="0" lvl="0" marL="0" rtl="0" algn="just">
              <a:spcBef>
                <a:spcPts val="1200"/>
              </a:spcBef>
              <a:spcAft>
                <a:spcPts val="0"/>
              </a:spcAft>
              <a:buNone/>
            </a:pPr>
            <a:r>
              <a:rPr b="1" lang="en"/>
              <a:t>Dataflow analysis</a:t>
            </a:r>
            <a:r>
              <a:rPr lang="en"/>
              <a:t> leads to the identification of functions. </a:t>
            </a:r>
            <a:endParaRPr/>
          </a:p>
          <a:p>
            <a:pPr indent="0" lvl="0" marL="0" rtl="0" algn="just">
              <a:spcBef>
                <a:spcPts val="1200"/>
              </a:spcBef>
              <a:spcAft>
                <a:spcPts val="0"/>
              </a:spcAft>
              <a:buNone/>
            </a:pPr>
            <a:r>
              <a:rPr lang="en"/>
              <a:t>A dataflow diagram is a means of representing the information gained from such dataflow studies.</a:t>
            </a:r>
            <a:endParaRPr/>
          </a:p>
          <a:p>
            <a:pPr indent="-381317" lvl="0" marL="457200" rtl="0" algn="just">
              <a:spcBef>
                <a:spcPts val="1200"/>
              </a:spcBef>
              <a:spcAft>
                <a:spcPts val="0"/>
              </a:spcAft>
              <a:buSzPct val="100000"/>
              <a:buChar char="●"/>
            </a:pPr>
            <a:r>
              <a:rPr lang="en"/>
              <a:t>Assist in identifying procedures during the design stage of software development, </a:t>
            </a:r>
            <a:endParaRPr/>
          </a:p>
          <a:p>
            <a:pPr indent="-381317" lvl="0" marL="457200" rtl="0" algn="just">
              <a:spcBef>
                <a:spcPts val="0"/>
              </a:spcBef>
              <a:spcAft>
                <a:spcPts val="0"/>
              </a:spcAft>
              <a:buSzPct val="100000"/>
              <a:buChar char="●"/>
            </a:pPr>
            <a:r>
              <a:rPr lang="en"/>
              <a:t>useful when trying to gain an understanding of the proposed system during the analysis stage.</a:t>
            </a:r>
            <a:endParaRPr/>
          </a:p>
          <a:p>
            <a:pPr indent="-381317" lvl="0" marL="457200" rtl="0" algn="just">
              <a:spcBef>
                <a:spcPts val="0"/>
              </a:spcBef>
              <a:spcAft>
                <a:spcPts val="0"/>
              </a:spcAft>
              <a:buSzPct val="100000"/>
              <a:buChar char="●"/>
            </a:pPr>
            <a:r>
              <a:rPr lang="en"/>
              <a:t>improves communication between clients and software engineers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3"/>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just">
              <a:lnSpc>
                <a:spcPct val="115000"/>
              </a:lnSpc>
              <a:spcBef>
                <a:spcPts val="0"/>
              </a:spcBef>
              <a:spcAft>
                <a:spcPts val="1200"/>
              </a:spcAft>
              <a:buNone/>
            </a:pPr>
            <a:r>
              <a:rPr lang="en" sz="2600">
                <a:solidFill>
                  <a:schemeClr val="dk1"/>
                </a:solidFill>
                <a:latin typeface="Open Sans"/>
                <a:ea typeface="Open Sans"/>
                <a:cs typeface="Open Sans"/>
                <a:sym typeface="Open Sans"/>
              </a:rPr>
              <a:t>Dataflow</a:t>
            </a:r>
            <a:endParaRPr/>
          </a:p>
        </p:txBody>
      </p:sp>
      <p:sp>
        <p:nvSpPr>
          <p:cNvPr id="181" name="Google Shape;181;p33"/>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In a dataflow diagram, </a:t>
            </a:r>
            <a:endParaRPr/>
          </a:p>
          <a:p>
            <a:pPr indent="-393700" lvl="0" marL="457200" rtl="0" algn="just">
              <a:spcBef>
                <a:spcPts val="1200"/>
              </a:spcBef>
              <a:spcAft>
                <a:spcPts val="0"/>
              </a:spcAft>
              <a:buSzPts val="2600"/>
              <a:buChar char="●"/>
            </a:pPr>
            <a:r>
              <a:rPr lang="en"/>
              <a:t>arrows represent data paths, </a:t>
            </a:r>
            <a:endParaRPr/>
          </a:p>
          <a:p>
            <a:pPr indent="-393700" lvl="0" marL="457200" rtl="0" algn="just">
              <a:spcBef>
                <a:spcPts val="0"/>
              </a:spcBef>
              <a:spcAft>
                <a:spcPts val="0"/>
              </a:spcAft>
              <a:buSzPts val="2600"/>
              <a:buChar char="●"/>
            </a:pPr>
            <a:r>
              <a:rPr lang="en"/>
              <a:t>ovals represent points at which data manipulation occurs, and </a:t>
            </a:r>
            <a:endParaRPr/>
          </a:p>
          <a:p>
            <a:pPr indent="-393700" lvl="0" marL="457200" rtl="0" algn="just">
              <a:spcBef>
                <a:spcPts val="0"/>
              </a:spcBef>
              <a:spcAft>
                <a:spcPts val="0"/>
              </a:spcAft>
              <a:buSzPts val="2600"/>
              <a:buChar char="●"/>
            </a:pPr>
            <a:r>
              <a:rPr lang="en"/>
              <a:t>rectangles represent data sources and stores.</a:t>
            </a:r>
            <a:endParaRPr/>
          </a:p>
        </p:txBody>
      </p:sp>
      <p:pic>
        <p:nvPicPr>
          <p:cNvPr id="182" name="Google Shape;182;p33"/>
          <p:cNvPicPr preferRelativeResize="0"/>
          <p:nvPr/>
        </p:nvPicPr>
        <p:blipFill>
          <a:blip r:embed="rId3">
            <a:alphaModFix/>
          </a:blip>
          <a:stretch>
            <a:fillRect/>
          </a:stretch>
        </p:blipFill>
        <p:spPr>
          <a:xfrm>
            <a:off x="1057700" y="3568573"/>
            <a:ext cx="7028598" cy="3173701"/>
          </a:xfrm>
          <a:prstGeom prst="rect">
            <a:avLst/>
          </a:prstGeom>
          <a:noFill/>
          <a:ln>
            <a:noFill/>
          </a:ln>
        </p:spPr>
      </p:pic>
      <p:sp>
        <p:nvSpPr>
          <p:cNvPr id="183" name="Google Shape;183;p33"/>
          <p:cNvSpPr/>
          <p:nvPr/>
        </p:nvSpPr>
        <p:spPr>
          <a:xfrm rot="-1089973">
            <a:off x="1843576" y="4375273"/>
            <a:ext cx="1941786" cy="540850"/>
          </a:xfrm>
          <a:prstGeom prst="chevron">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3"/>
          <p:cNvSpPr/>
          <p:nvPr/>
        </p:nvSpPr>
        <p:spPr>
          <a:xfrm rot="10800000">
            <a:off x="4994824" y="3637621"/>
            <a:ext cx="2181000" cy="540900"/>
          </a:xfrm>
          <a:prstGeom prst="chevron">
            <a:avLst>
              <a:gd fmla="val 50000" name="adj"/>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3"/>
          <p:cNvSpPr/>
          <p:nvPr/>
        </p:nvSpPr>
        <p:spPr>
          <a:xfrm>
            <a:off x="4847452" y="4985700"/>
            <a:ext cx="2305500" cy="540900"/>
          </a:xfrm>
          <a:prstGeom prst="chevron">
            <a:avLst>
              <a:gd fmla="val 50000" name="adj"/>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4"/>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Unified Modeling Language</a:t>
            </a:r>
            <a:endParaRPr/>
          </a:p>
        </p:txBody>
      </p:sp>
      <p:sp>
        <p:nvSpPr>
          <p:cNvPr id="191" name="Google Shape;191;p34"/>
          <p:cNvSpPr txBox="1"/>
          <p:nvPr>
            <p:ph idx="1" type="body"/>
          </p:nvPr>
        </p:nvSpPr>
        <p:spPr>
          <a:xfrm>
            <a:off x="311700" y="930375"/>
            <a:ext cx="8709300" cy="5811900"/>
          </a:xfrm>
          <a:prstGeom prst="rect">
            <a:avLst/>
          </a:prstGeom>
        </p:spPr>
        <p:txBody>
          <a:bodyPr anchorCtr="0" anchor="t" bIns="91425" lIns="91425" spcFirstLastPara="1" rIns="91425" wrap="square" tIns="91425">
            <a:normAutofit fontScale="92500" lnSpcReduction="10000"/>
          </a:bodyPr>
          <a:lstStyle/>
          <a:p>
            <a:pPr indent="0" lvl="0" marL="0" rtl="0" algn="just">
              <a:spcBef>
                <a:spcPts val="0"/>
              </a:spcBef>
              <a:spcAft>
                <a:spcPts val="0"/>
              </a:spcAft>
              <a:buNone/>
            </a:pPr>
            <a:r>
              <a:rPr lang="en"/>
              <a:t>M</a:t>
            </a:r>
            <a:r>
              <a:rPr lang="en"/>
              <a:t>odern </a:t>
            </a:r>
            <a:r>
              <a:rPr b="1" lang="en"/>
              <a:t>collection</a:t>
            </a:r>
            <a:r>
              <a:rPr lang="en"/>
              <a:t> of tools</a:t>
            </a:r>
            <a:endParaRPr/>
          </a:p>
          <a:p>
            <a:pPr indent="-381317" lvl="0" marL="457200" rtl="0" algn="just">
              <a:spcBef>
                <a:spcPts val="1200"/>
              </a:spcBef>
              <a:spcAft>
                <a:spcPts val="0"/>
              </a:spcAft>
              <a:buSzPct val="100000"/>
              <a:buChar char="●"/>
            </a:pPr>
            <a:r>
              <a:rPr lang="en"/>
              <a:t>Has been developed with the object-oriented paradigm in mind.</a:t>
            </a:r>
            <a:endParaRPr/>
          </a:p>
          <a:p>
            <a:pPr indent="0" lvl="0" marL="0" rtl="0" algn="just">
              <a:spcBef>
                <a:spcPts val="1200"/>
              </a:spcBef>
              <a:spcAft>
                <a:spcPts val="0"/>
              </a:spcAft>
              <a:buNone/>
            </a:pPr>
            <a:r>
              <a:rPr b="1" lang="en" u="sng"/>
              <a:t>Use case diagram:</a:t>
            </a:r>
            <a:endParaRPr b="1" u="sng"/>
          </a:p>
          <a:p>
            <a:pPr indent="-381317" lvl="0" marL="457200" rtl="0" algn="just">
              <a:spcBef>
                <a:spcPts val="1200"/>
              </a:spcBef>
              <a:spcAft>
                <a:spcPts val="0"/>
              </a:spcAft>
              <a:buSzPct val="100000"/>
              <a:buChar char="●"/>
            </a:pPr>
            <a:r>
              <a:rPr lang="en"/>
              <a:t>Captures the image of the proposed system from the user’s point of view</a:t>
            </a:r>
            <a:endParaRPr/>
          </a:p>
          <a:p>
            <a:pPr indent="-381317" lvl="0" marL="457200" rtl="0" algn="just">
              <a:spcBef>
                <a:spcPts val="0"/>
              </a:spcBef>
              <a:spcAft>
                <a:spcPts val="0"/>
              </a:spcAft>
              <a:buSzPct val="100000"/>
              <a:buChar char="●"/>
            </a:pPr>
            <a:r>
              <a:rPr lang="en"/>
              <a:t>Depicts the proposed system as a large rectangle in which </a:t>
            </a:r>
            <a:endParaRPr/>
          </a:p>
          <a:p>
            <a:pPr indent="-375443" lvl="1" marL="914400" rtl="0" algn="just">
              <a:spcBef>
                <a:spcPts val="0"/>
              </a:spcBef>
              <a:spcAft>
                <a:spcPts val="0"/>
              </a:spcAft>
              <a:buSzPct val="100000"/>
              <a:buChar char="○"/>
            </a:pPr>
            <a:r>
              <a:rPr lang="en"/>
              <a:t>interactions (called use cases) between the system and its users are represented as ovals and </a:t>
            </a:r>
            <a:endParaRPr/>
          </a:p>
          <a:p>
            <a:pPr indent="-375443" lvl="1" marL="914400" rtl="0" algn="just">
              <a:spcBef>
                <a:spcPts val="0"/>
              </a:spcBef>
              <a:spcAft>
                <a:spcPts val="0"/>
              </a:spcAft>
              <a:buSzPct val="100000"/>
              <a:buChar char="○"/>
            </a:pPr>
            <a:r>
              <a:rPr lang="en"/>
              <a:t>users of the system (called actors) are represented as stick figures (even though an actor may not be a person).</a:t>
            </a:r>
            <a:endParaRPr/>
          </a:p>
          <a:p>
            <a:pPr indent="0" lvl="0" marL="0" rtl="0" algn="just">
              <a:spcBef>
                <a:spcPts val="1200"/>
              </a:spcBef>
              <a:spcAft>
                <a:spcPts val="12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pic>
        <p:nvPicPr>
          <p:cNvPr id="197" name="Google Shape;197;p35"/>
          <p:cNvPicPr preferRelativeResize="0"/>
          <p:nvPr/>
        </p:nvPicPr>
        <p:blipFill>
          <a:blip r:embed="rId3">
            <a:alphaModFix/>
          </a:blip>
          <a:stretch>
            <a:fillRect/>
          </a:stretch>
        </p:blipFill>
        <p:spPr>
          <a:xfrm>
            <a:off x="1063336" y="0"/>
            <a:ext cx="7017327" cy="6858000"/>
          </a:xfrm>
          <a:prstGeom prst="rect">
            <a:avLst/>
          </a:prstGeom>
          <a:noFill/>
          <a:ln>
            <a:noFill/>
          </a:ln>
        </p:spPr>
      </p:pic>
      <p:sp>
        <p:nvSpPr>
          <p:cNvPr id="198" name="Google Shape;198;p35"/>
          <p:cNvSpPr txBox="1"/>
          <p:nvPr>
            <p:ph idx="1" type="body"/>
          </p:nvPr>
        </p:nvSpPr>
        <p:spPr>
          <a:xfrm>
            <a:off x="0" y="6334500"/>
            <a:ext cx="9144000" cy="523500"/>
          </a:xfrm>
          <a:prstGeom prst="rect">
            <a:avLst/>
          </a:prstGeom>
        </p:spPr>
        <p:txBody>
          <a:bodyPr anchorCtr="0" anchor="ctr" bIns="91425" lIns="91425" spcFirstLastPara="1" rIns="91425" wrap="square" tIns="91425">
            <a:normAutofit fontScale="85000"/>
          </a:bodyPr>
          <a:lstStyle/>
          <a:p>
            <a:pPr indent="0" lvl="0" marL="0" rtl="0" algn="ctr">
              <a:spcBef>
                <a:spcPts val="0"/>
              </a:spcBef>
              <a:spcAft>
                <a:spcPts val="1200"/>
              </a:spcAft>
              <a:buNone/>
            </a:pPr>
            <a:r>
              <a:rPr b="1" lang="en"/>
              <a:t>A simple use case diagram</a:t>
            </a:r>
            <a:endParaRPr b="1"/>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6"/>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Unified Modeling Language</a:t>
            </a:r>
            <a:endParaRPr/>
          </a:p>
        </p:txBody>
      </p:sp>
      <p:sp>
        <p:nvSpPr>
          <p:cNvPr id="204" name="Google Shape;204;p36"/>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b="1" lang="en" u="sng"/>
              <a:t>C</a:t>
            </a:r>
            <a:r>
              <a:rPr b="1" lang="en" u="sng"/>
              <a:t>lass diagram:</a:t>
            </a:r>
            <a:endParaRPr b="1" u="sng"/>
          </a:p>
          <a:p>
            <a:pPr indent="0" lvl="0" marL="0" rtl="0" algn="just">
              <a:spcBef>
                <a:spcPts val="1200"/>
              </a:spcBef>
              <a:spcAft>
                <a:spcPts val="0"/>
              </a:spcAft>
              <a:buNone/>
            </a:pPr>
            <a:r>
              <a:rPr lang="en"/>
              <a:t>A notational system for representing the structure of classes and relationships between classes.</a:t>
            </a:r>
            <a:endParaRPr/>
          </a:p>
          <a:p>
            <a:pPr indent="-393700" lvl="0" marL="457200" rtl="0" algn="just">
              <a:spcBef>
                <a:spcPts val="1200"/>
              </a:spcBef>
              <a:spcAft>
                <a:spcPts val="0"/>
              </a:spcAft>
              <a:buSzPts val="2600"/>
              <a:buChar char="●"/>
            </a:pPr>
            <a:r>
              <a:rPr lang="en"/>
              <a:t>Classes are represented by rectangles and</a:t>
            </a:r>
            <a:endParaRPr/>
          </a:p>
          <a:p>
            <a:pPr indent="-393700" lvl="0" marL="457200" rtl="0" algn="just">
              <a:spcBef>
                <a:spcPts val="0"/>
              </a:spcBef>
              <a:spcAft>
                <a:spcPts val="0"/>
              </a:spcAft>
              <a:buSzPts val="2600"/>
              <a:buChar char="●"/>
            </a:pPr>
            <a:r>
              <a:rPr lang="en"/>
              <a:t>Associations are represented by lines. </a:t>
            </a:r>
            <a:endParaRPr/>
          </a:p>
          <a:p>
            <a:pPr indent="-387350" lvl="1" marL="914400" rtl="0" algn="just">
              <a:spcBef>
                <a:spcPts val="0"/>
              </a:spcBef>
              <a:spcAft>
                <a:spcPts val="0"/>
              </a:spcAft>
              <a:buSzPts val="2500"/>
              <a:buChar char="○"/>
            </a:pPr>
            <a:r>
              <a:rPr lang="en"/>
              <a:t>Association lines may or may not be labeled.</a:t>
            </a:r>
            <a:endParaRPr/>
          </a:p>
          <a:p>
            <a:pPr indent="-387350" lvl="1" marL="914400" rtl="0" algn="just">
              <a:spcBef>
                <a:spcPts val="0"/>
              </a:spcBef>
              <a:spcAft>
                <a:spcPts val="0"/>
              </a:spcAft>
              <a:buSzPts val="2500"/>
              <a:buChar char="○"/>
            </a:pPr>
            <a:r>
              <a:rPr lang="en"/>
              <a:t>If they are labeled, a bold arrowhead can be used to indicate the direction.</a:t>
            </a:r>
            <a:endParaRPr/>
          </a:p>
          <a:p>
            <a:pPr indent="-387350" lvl="1" marL="914400" rtl="0" algn="just">
              <a:spcBef>
                <a:spcPts val="0"/>
              </a:spcBef>
              <a:spcAft>
                <a:spcPts val="0"/>
              </a:spcAft>
              <a:buSzPts val="2500"/>
              <a:buChar char="○"/>
            </a:pPr>
            <a:r>
              <a:rPr lang="en"/>
              <a:t>A class diagram can also convey the multiplicities of those associations.</a:t>
            </a:r>
            <a:endParaRPr/>
          </a:p>
          <a:p>
            <a:pPr indent="0" lvl="0" marL="0" rtl="0" algn="just">
              <a:spcBef>
                <a:spcPts val="1200"/>
              </a:spcBef>
              <a:spcAft>
                <a:spcPts val="1200"/>
              </a:spcAft>
              <a:buNone/>
            </a:pPr>
            <a:r>
              <a:t/>
            </a:r>
            <a:endParaRPr/>
          </a:p>
        </p:txBody>
      </p:sp>
      <p:pic>
        <p:nvPicPr>
          <p:cNvPr id="205" name="Google Shape;205;p36"/>
          <p:cNvPicPr preferRelativeResize="0"/>
          <p:nvPr/>
        </p:nvPicPr>
        <p:blipFill>
          <a:blip r:embed="rId3">
            <a:alphaModFix/>
          </a:blip>
          <a:stretch>
            <a:fillRect/>
          </a:stretch>
        </p:blipFill>
        <p:spPr>
          <a:xfrm>
            <a:off x="4750" y="5742325"/>
            <a:ext cx="9134475" cy="7810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7"/>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 u="sng"/>
              <a:t>Class diagram:</a:t>
            </a:r>
            <a:endParaRPr/>
          </a:p>
        </p:txBody>
      </p:sp>
      <p:sp>
        <p:nvSpPr>
          <p:cNvPr id="211" name="Google Shape;211;p37"/>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Unified Modeling Language</a:t>
            </a:r>
            <a:endParaRPr/>
          </a:p>
        </p:txBody>
      </p:sp>
      <p:sp>
        <p:nvSpPr>
          <p:cNvPr id="212" name="Google Shape;212;p37"/>
          <p:cNvSpPr txBox="1"/>
          <p:nvPr>
            <p:ph idx="1" type="body"/>
          </p:nvPr>
        </p:nvSpPr>
        <p:spPr>
          <a:xfrm>
            <a:off x="311700" y="1401100"/>
            <a:ext cx="8709300" cy="53412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t>Association multiplicities occur in three basic forms</a:t>
            </a:r>
            <a:endParaRPr/>
          </a:p>
        </p:txBody>
      </p:sp>
      <p:pic>
        <p:nvPicPr>
          <p:cNvPr id="213" name="Google Shape;213;p37"/>
          <p:cNvPicPr preferRelativeResize="0"/>
          <p:nvPr/>
        </p:nvPicPr>
        <p:blipFill>
          <a:blip r:embed="rId3">
            <a:alphaModFix/>
          </a:blip>
          <a:stretch>
            <a:fillRect/>
          </a:stretch>
        </p:blipFill>
        <p:spPr>
          <a:xfrm>
            <a:off x="311700" y="2011031"/>
            <a:ext cx="8520602" cy="473124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8"/>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Unified Modeling Language</a:t>
            </a:r>
            <a:endParaRPr/>
          </a:p>
        </p:txBody>
      </p:sp>
      <p:sp>
        <p:nvSpPr>
          <p:cNvPr id="219" name="Google Shape;219;p38"/>
          <p:cNvSpPr txBox="1"/>
          <p:nvPr>
            <p:ph idx="1" type="body"/>
          </p:nvPr>
        </p:nvSpPr>
        <p:spPr>
          <a:xfrm>
            <a:off x="217350" y="6261000"/>
            <a:ext cx="8709300" cy="597000"/>
          </a:xfrm>
          <a:prstGeom prst="rect">
            <a:avLst/>
          </a:prstGeom>
        </p:spPr>
        <p:txBody>
          <a:bodyPr anchorCtr="0" anchor="b" bIns="91425" lIns="91425" spcFirstLastPara="1" rIns="91425" wrap="square" tIns="91425">
            <a:normAutofit/>
          </a:bodyPr>
          <a:lstStyle/>
          <a:p>
            <a:pPr indent="0" lvl="0" marL="0" rtl="0" algn="ctr">
              <a:spcBef>
                <a:spcPts val="0"/>
              </a:spcBef>
              <a:spcAft>
                <a:spcPts val="1200"/>
              </a:spcAft>
              <a:buNone/>
            </a:pPr>
            <a:r>
              <a:rPr lang="en"/>
              <a:t>A class diagram depicting generalizations</a:t>
            </a:r>
            <a:endParaRPr/>
          </a:p>
        </p:txBody>
      </p:sp>
      <p:pic>
        <p:nvPicPr>
          <p:cNvPr id="220" name="Google Shape;220;p38"/>
          <p:cNvPicPr preferRelativeResize="0"/>
          <p:nvPr/>
        </p:nvPicPr>
        <p:blipFill>
          <a:blip r:embed="rId3">
            <a:alphaModFix/>
          </a:blip>
          <a:stretch>
            <a:fillRect/>
          </a:stretch>
        </p:blipFill>
        <p:spPr>
          <a:xfrm>
            <a:off x="1750151" y="810513"/>
            <a:ext cx="5643701" cy="5560026"/>
          </a:xfrm>
          <a:prstGeom prst="rect">
            <a:avLst/>
          </a:prstGeom>
          <a:noFill/>
          <a:ln>
            <a:noFill/>
          </a:ln>
        </p:spPr>
      </p:pic>
      <p:sp>
        <p:nvSpPr>
          <p:cNvPr id="221" name="Google Shape;221;p38"/>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b="1" lang="en" u="sng"/>
              <a:t>Class diagram:</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9"/>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Unified Modeling Language</a:t>
            </a:r>
            <a:endParaRPr/>
          </a:p>
        </p:txBody>
      </p:sp>
      <p:sp>
        <p:nvSpPr>
          <p:cNvPr id="227" name="Google Shape;227;p39"/>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I</a:t>
            </a:r>
            <a:r>
              <a:rPr lang="en"/>
              <a:t>nteraction diagrams: sequence diagram </a:t>
            </a:r>
            <a:endParaRPr/>
          </a:p>
          <a:p>
            <a:pPr indent="-393700" lvl="0" marL="457200" rtl="0" algn="just">
              <a:spcBef>
                <a:spcPts val="1200"/>
              </a:spcBef>
              <a:spcAft>
                <a:spcPts val="0"/>
              </a:spcAft>
              <a:buSzPts val="2600"/>
              <a:buChar char="●"/>
            </a:pPr>
            <a:r>
              <a:rPr lang="en"/>
              <a:t>that depicts the communication between the individuals</a:t>
            </a:r>
            <a:endParaRPr/>
          </a:p>
        </p:txBody>
      </p:sp>
      <p:pic>
        <p:nvPicPr>
          <p:cNvPr id="228" name="Google Shape;228;p39"/>
          <p:cNvPicPr preferRelativeResize="0"/>
          <p:nvPr/>
        </p:nvPicPr>
        <p:blipFill>
          <a:blip r:embed="rId3">
            <a:alphaModFix/>
          </a:blip>
          <a:stretch>
            <a:fillRect/>
          </a:stretch>
        </p:blipFill>
        <p:spPr>
          <a:xfrm>
            <a:off x="217350" y="2565498"/>
            <a:ext cx="8709301" cy="429250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0"/>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Unified Modeling Language</a:t>
            </a:r>
            <a:endParaRPr/>
          </a:p>
        </p:txBody>
      </p:sp>
      <p:sp>
        <p:nvSpPr>
          <p:cNvPr id="234" name="Google Shape;234;p40"/>
          <p:cNvSpPr txBox="1"/>
          <p:nvPr>
            <p:ph idx="1" type="body"/>
          </p:nvPr>
        </p:nvSpPr>
        <p:spPr>
          <a:xfrm>
            <a:off x="311700" y="6126525"/>
            <a:ext cx="8709300" cy="615600"/>
          </a:xfrm>
          <a:prstGeom prst="rect">
            <a:avLst/>
          </a:prstGeom>
        </p:spPr>
        <p:txBody>
          <a:bodyPr anchorCtr="0" anchor="ctr" bIns="91425" lIns="91425" spcFirstLastPara="1" rIns="91425" wrap="square" tIns="91425">
            <a:normAutofit/>
          </a:bodyPr>
          <a:lstStyle/>
          <a:p>
            <a:pPr indent="0" lvl="0" marL="0" rtl="0" algn="ctr">
              <a:spcBef>
                <a:spcPts val="0"/>
              </a:spcBef>
              <a:spcAft>
                <a:spcPts val="1200"/>
              </a:spcAft>
              <a:buNone/>
            </a:pPr>
            <a:r>
              <a:rPr lang="en"/>
              <a:t>A sequence diagram depicting a generic volley</a:t>
            </a:r>
            <a:endParaRPr/>
          </a:p>
        </p:txBody>
      </p:sp>
      <p:pic>
        <p:nvPicPr>
          <p:cNvPr id="235" name="Google Shape;235;p40"/>
          <p:cNvPicPr preferRelativeResize="0"/>
          <p:nvPr/>
        </p:nvPicPr>
        <p:blipFill>
          <a:blip r:embed="rId3">
            <a:alphaModFix/>
          </a:blip>
          <a:stretch>
            <a:fillRect/>
          </a:stretch>
        </p:blipFill>
        <p:spPr>
          <a:xfrm>
            <a:off x="0" y="930373"/>
            <a:ext cx="9144002" cy="519615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1"/>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Software Testing</a:t>
            </a:r>
            <a:endParaRPr/>
          </a:p>
        </p:txBody>
      </p:sp>
      <p:sp>
        <p:nvSpPr>
          <p:cNvPr id="241" name="Google Shape;241;p41"/>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242" name="Google Shape;242;p41"/>
          <p:cNvPicPr preferRelativeResize="0"/>
          <p:nvPr/>
        </p:nvPicPr>
        <p:blipFill rotWithShape="1">
          <a:blip r:embed="rId3">
            <a:alphaModFix/>
          </a:blip>
          <a:srcRect b="10458" l="8734" r="8866" t="21407"/>
          <a:stretch/>
        </p:blipFill>
        <p:spPr>
          <a:xfrm>
            <a:off x="203025" y="873926"/>
            <a:ext cx="8737950" cy="5924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Software Engineering</a:t>
            </a:r>
            <a:endParaRPr/>
          </a:p>
        </p:txBody>
      </p:sp>
      <p:sp>
        <p:nvSpPr>
          <p:cNvPr id="68" name="Google Shape;68;p15"/>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Software engineering is the branch of computer science that seeks principles to guide the development of large, complex software systems.</a:t>
            </a:r>
            <a:endParaRPr/>
          </a:p>
          <a:p>
            <a:pPr indent="-393700" lvl="0" marL="457200" rtl="0" algn="just">
              <a:spcBef>
                <a:spcPts val="1200"/>
              </a:spcBef>
              <a:spcAft>
                <a:spcPts val="0"/>
              </a:spcAft>
              <a:buSzPts val="2600"/>
              <a:buChar char="●"/>
            </a:pPr>
            <a:r>
              <a:rPr lang="en"/>
              <a:t>Includes topics such as personnel and project management</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2"/>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Documentation</a:t>
            </a:r>
            <a:endParaRPr/>
          </a:p>
        </p:txBody>
      </p:sp>
      <p:sp>
        <p:nvSpPr>
          <p:cNvPr id="248" name="Google Shape;248;p42"/>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D</a:t>
            </a:r>
            <a:r>
              <a:rPr lang="en"/>
              <a:t>ocumentation is an important part of a final software package, and its development is, therefore, an important topic in software engineering.</a:t>
            </a:r>
            <a:endParaRPr/>
          </a:p>
          <a:p>
            <a:pPr indent="0" lvl="0" marL="0" rtl="0" algn="just">
              <a:spcBef>
                <a:spcPts val="1200"/>
              </a:spcBef>
              <a:spcAft>
                <a:spcPts val="0"/>
              </a:spcAft>
              <a:buNone/>
            </a:pPr>
            <a:r>
              <a:rPr lang="en"/>
              <a:t>Software documentation serves three purposes, leading to three categories of documentation: </a:t>
            </a:r>
            <a:endParaRPr/>
          </a:p>
          <a:p>
            <a:pPr indent="-393700" lvl="0" marL="457200" rtl="0" algn="just">
              <a:spcBef>
                <a:spcPts val="1200"/>
              </a:spcBef>
              <a:spcAft>
                <a:spcPts val="0"/>
              </a:spcAft>
              <a:buSzPts val="2600"/>
              <a:buChar char="●"/>
            </a:pPr>
            <a:r>
              <a:rPr lang="en"/>
              <a:t>user documentation, </a:t>
            </a:r>
            <a:endParaRPr/>
          </a:p>
          <a:p>
            <a:pPr indent="-393700" lvl="0" marL="457200" rtl="0" algn="just">
              <a:spcBef>
                <a:spcPts val="0"/>
              </a:spcBef>
              <a:spcAft>
                <a:spcPts val="0"/>
              </a:spcAft>
              <a:buSzPts val="2600"/>
              <a:buChar char="●"/>
            </a:pPr>
            <a:r>
              <a:rPr lang="en"/>
              <a:t>system documentation, and </a:t>
            </a:r>
            <a:endParaRPr/>
          </a:p>
          <a:p>
            <a:pPr indent="-393700" lvl="0" marL="457200" rtl="0" algn="just">
              <a:spcBef>
                <a:spcPts val="0"/>
              </a:spcBef>
              <a:spcAft>
                <a:spcPts val="0"/>
              </a:spcAft>
              <a:buSzPts val="2600"/>
              <a:buChar char="●"/>
            </a:pPr>
            <a:r>
              <a:rPr lang="en"/>
              <a:t>technical documentation.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3"/>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User documentation</a:t>
            </a:r>
            <a:endParaRPr/>
          </a:p>
        </p:txBody>
      </p:sp>
      <p:sp>
        <p:nvSpPr>
          <p:cNvPr id="254" name="Google Shape;254;p43"/>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The purpose of user documentation is to explain the features of the software and describe how to use them.</a:t>
            </a:r>
            <a:endParaRPr/>
          </a:p>
          <a:p>
            <a:pPr indent="-393700" lvl="0" marL="457200" rtl="0" algn="just">
              <a:spcBef>
                <a:spcPts val="1200"/>
              </a:spcBef>
              <a:spcAft>
                <a:spcPts val="0"/>
              </a:spcAft>
              <a:buSzPts val="2600"/>
              <a:buChar char="●"/>
            </a:pPr>
            <a:r>
              <a:rPr lang="en"/>
              <a:t>intended to be read by the user of the software and is therefore expressed in the terminology of the application.</a:t>
            </a:r>
            <a:endParaRPr/>
          </a:p>
          <a:p>
            <a:pPr indent="-393700" lvl="0" marL="457200" rtl="0" algn="just">
              <a:spcBef>
                <a:spcPts val="0"/>
              </a:spcBef>
              <a:spcAft>
                <a:spcPts val="0"/>
              </a:spcAft>
              <a:buSzPts val="2600"/>
              <a:buChar char="●"/>
            </a:pPr>
            <a:r>
              <a:rPr lang="en"/>
              <a:t>an important marketing tool</a:t>
            </a:r>
            <a:endParaRPr/>
          </a:p>
          <a:p>
            <a:pPr indent="-393700" lvl="0" marL="457200" rtl="0" algn="just">
              <a:spcBef>
                <a:spcPts val="0"/>
              </a:spcBef>
              <a:spcAft>
                <a:spcPts val="0"/>
              </a:spcAft>
              <a:buSzPts val="2600"/>
              <a:buChar char="●"/>
            </a:pPr>
            <a:r>
              <a:rPr lang="en"/>
              <a:t>help packages</a:t>
            </a:r>
            <a:endParaRPr/>
          </a:p>
          <a:p>
            <a:pPr indent="0" lvl="0" marL="0" rtl="0" algn="just">
              <a:spcBef>
                <a:spcPts val="1200"/>
              </a:spcBef>
              <a:spcAft>
                <a:spcPts val="12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4"/>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System documentation</a:t>
            </a:r>
            <a:endParaRPr/>
          </a:p>
        </p:txBody>
      </p:sp>
      <p:sp>
        <p:nvSpPr>
          <p:cNvPr id="260" name="Google Shape;260;p44"/>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The purpose of system documentation is to describe the software’s internal composition so that the software can be maintained later in its life cycle. </a:t>
            </a:r>
            <a:endParaRPr/>
          </a:p>
          <a:p>
            <a:pPr indent="0" lvl="0" marL="0" rtl="0" algn="just">
              <a:spcBef>
                <a:spcPts val="1200"/>
              </a:spcBef>
              <a:spcAft>
                <a:spcPts val="0"/>
              </a:spcAft>
              <a:buNone/>
            </a:pPr>
            <a:r>
              <a:rPr lang="en"/>
              <a:t>2 major components </a:t>
            </a:r>
            <a:r>
              <a:rPr lang="en">
                <a:solidFill>
                  <a:schemeClr val="dk1"/>
                </a:solidFill>
              </a:rPr>
              <a:t>of system documentation</a:t>
            </a:r>
            <a:r>
              <a:rPr lang="en"/>
              <a:t>: </a:t>
            </a:r>
            <a:endParaRPr/>
          </a:p>
          <a:p>
            <a:pPr indent="-393700" lvl="0" marL="457200" rtl="0" algn="just">
              <a:spcBef>
                <a:spcPts val="1200"/>
              </a:spcBef>
              <a:spcAft>
                <a:spcPts val="0"/>
              </a:spcAft>
              <a:buSzPts val="2600"/>
              <a:buChar char="●"/>
            </a:pPr>
            <a:r>
              <a:rPr lang="en"/>
              <a:t>The source version of all the programs in the system</a:t>
            </a:r>
            <a:endParaRPr/>
          </a:p>
          <a:p>
            <a:pPr indent="-393700" lvl="0" marL="457200" rtl="0" algn="just">
              <a:spcBef>
                <a:spcPts val="0"/>
              </a:spcBef>
              <a:spcAft>
                <a:spcPts val="0"/>
              </a:spcAft>
              <a:buSzPts val="2600"/>
              <a:buChar char="●"/>
            </a:pPr>
            <a:r>
              <a:rPr lang="en"/>
              <a:t>The design documents including </a:t>
            </a:r>
            <a:endParaRPr/>
          </a:p>
          <a:p>
            <a:pPr indent="-387350" lvl="1" marL="914400" rtl="0" algn="just">
              <a:spcBef>
                <a:spcPts val="0"/>
              </a:spcBef>
              <a:spcAft>
                <a:spcPts val="0"/>
              </a:spcAft>
              <a:buSzPts val="2500"/>
              <a:buChar char="○"/>
            </a:pPr>
            <a:r>
              <a:rPr lang="en"/>
              <a:t>the software requirements specification and </a:t>
            </a:r>
            <a:endParaRPr/>
          </a:p>
          <a:p>
            <a:pPr indent="-387350" lvl="1" marL="914400" rtl="0" algn="just">
              <a:spcBef>
                <a:spcPts val="0"/>
              </a:spcBef>
              <a:spcAft>
                <a:spcPts val="0"/>
              </a:spcAft>
              <a:buSzPts val="2500"/>
              <a:buChar char="○"/>
            </a:pPr>
            <a:r>
              <a:rPr lang="en"/>
              <a:t>records showing how these specifications were obtained during design</a:t>
            </a:r>
            <a:endParaRPr/>
          </a:p>
          <a:p>
            <a:pPr indent="0" lvl="0" marL="0" rtl="0" algn="just">
              <a:spcBef>
                <a:spcPts val="120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5"/>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a:t>
            </a:r>
            <a:r>
              <a:rPr lang="en"/>
              <a:t>echnical documentation</a:t>
            </a:r>
            <a:endParaRPr/>
          </a:p>
        </p:txBody>
      </p:sp>
      <p:sp>
        <p:nvSpPr>
          <p:cNvPr id="266" name="Google Shape;266;p45"/>
          <p:cNvSpPr txBox="1"/>
          <p:nvPr>
            <p:ph idx="1" type="body"/>
          </p:nvPr>
        </p:nvSpPr>
        <p:spPr>
          <a:xfrm>
            <a:off x="311700" y="930375"/>
            <a:ext cx="8709300" cy="58119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en"/>
              <a:t>The purpose of technical documentation is to describe how a software system should be installed and serviced </a:t>
            </a:r>
            <a:endParaRPr/>
          </a:p>
          <a:p>
            <a:pPr indent="-393700" lvl="0" marL="457200" rtl="0" algn="just">
              <a:spcBef>
                <a:spcPts val="1200"/>
              </a:spcBef>
              <a:spcAft>
                <a:spcPts val="0"/>
              </a:spcAft>
              <a:buSzPts val="2600"/>
              <a:buChar char="●"/>
            </a:pPr>
            <a:r>
              <a:rPr lang="en"/>
              <a:t>(such as adjusting operating parameters, installing updates, and reporting problems back to the software’s developer).</a:t>
            </a:r>
            <a:endParaRPr/>
          </a:p>
          <a:p>
            <a:pPr indent="0" lvl="0" marL="0" rtl="0" algn="just">
              <a:spcBef>
                <a:spcPts val="1200"/>
              </a:spcBef>
              <a:spcAft>
                <a:spcPts val="0"/>
              </a:spcAft>
              <a:buNone/>
            </a:pPr>
            <a:r>
              <a:rPr lang="en"/>
              <a:t>The distinction between technical documentation and user documentation is blurred in the PC arena</a:t>
            </a:r>
            <a:endParaRPr/>
          </a:p>
          <a:p>
            <a:pPr indent="-393700" lvl="0" marL="457200" rtl="0" algn="just">
              <a:spcBef>
                <a:spcPts val="1200"/>
              </a:spcBef>
              <a:spcAft>
                <a:spcPts val="0"/>
              </a:spcAft>
              <a:buSzPts val="2600"/>
              <a:buChar char="●"/>
            </a:pPr>
            <a:r>
              <a:rPr lang="en"/>
              <a:t>Especially for the cases where the user is the person who also installs and services the software</a:t>
            </a:r>
            <a:endParaRPr/>
          </a:p>
          <a:p>
            <a:pPr indent="-393700" lvl="0" marL="457200" rtl="0" algn="just">
              <a:spcBef>
                <a:spcPts val="0"/>
              </a:spcBef>
              <a:spcAft>
                <a:spcPts val="0"/>
              </a:spcAft>
              <a:buSzPts val="2600"/>
              <a:buChar char="●"/>
            </a:pPr>
            <a:r>
              <a:rPr lang="en"/>
              <a:t>However, in multiuser environments, the distinction is sharper.</a:t>
            </a:r>
            <a:endParaRPr/>
          </a:p>
          <a:p>
            <a:pPr indent="0" lvl="0" marL="0" rtl="0" algn="just">
              <a:spcBef>
                <a:spcPts val="1200"/>
              </a:spcBef>
              <a:spcAft>
                <a:spcPts val="120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6"/>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Extra Reading</a:t>
            </a:r>
            <a:endParaRPr/>
          </a:p>
        </p:txBody>
      </p:sp>
      <p:sp>
        <p:nvSpPr>
          <p:cNvPr id="272" name="Google Shape;272;p46"/>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Brookshear JG, Smith D, Brylow D. </a:t>
            </a:r>
            <a:endParaRPr/>
          </a:p>
          <a:p>
            <a:pPr indent="457200" lvl="0" marL="0" rtl="0" algn="just">
              <a:spcBef>
                <a:spcPts val="1200"/>
              </a:spcBef>
              <a:spcAft>
                <a:spcPts val="0"/>
              </a:spcAft>
              <a:buNone/>
            </a:pPr>
            <a:r>
              <a:rPr lang="en"/>
              <a:t>“Computer science: an overview”.</a:t>
            </a:r>
            <a:endParaRPr/>
          </a:p>
          <a:p>
            <a:pPr indent="0" lvl="0" marL="0" rtl="0" algn="just">
              <a:spcBef>
                <a:spcPts val="1200"/>
              </a:spcBef>
              <a:spcAft>
                <a:spcPts val="0"/>
              </a:spcAft>
              <a:buNone/>
            </a:pPr>
            <a:r>
              <a:rPr lang="en"/>
              <a:t>Read the following section in the textbook.</a:t>
            </a:r>
            <a:endParaRPr/>
          </a:p>
          <a:p>
            <a:pPr indent="0" lvl="0" marL="0" rtl="0" algn="just">
              <a:spcBef>
                <a:spcPts val="1200"/>
              </a:spcBef>
              <a:spcAft>
                <a:spcPts val="0"/>
              </a:spcAft>
              <a:buNone/>
            </a:pPr>
            <a:r>
              <a:rPr lang="en"/>
              <a:t>Chapter: </a:t>
            </a:r>
            <a:r>
              <a:rPr lang="en"/>
              <a:t>7.9 Software Ownership and Liability</a:t>
            </a:r>
            <a:endParaRPr/>
          </a:p>
          <a:p>
            <a:pPr indent="0" lvl="0" marL="0" rtl="0" algn="just">
              <a:spcBef>
                <a:spcPts val="1200"/>
              </a:spcBef>
              <a:spcAft>
                <a:spcPts val="0"/>
              </a:spcAft>
              <a:buNone/>
            </a:pPr>
            <a:r>
              <a:rPr lang="en"/>
              <a:t>Summarize the section in 1 page (no figure should be included.)</a:t>
            </a:r>
            <a:endParaRPr/>
          </a:p>
          <a:p>
            <a:pPr indent="0" lvl="0" marL="0" rtl="0" algn="just">
              <a:spcBef>
                <a:spcPts val="1200"/>
              </a:spcBef>
              <a:spcAft>
                <a:spcPts val="0"/>
              </a:spcAft>
              <a:buNone/>
            </a:pPr>
            <a:r>
              <a:rPr lang="en"/>
              <a:t>Template for summarization assignments:</a:t>
            </a:r>
            <a:endParaRPr/>
          </a:p>
          <a:p>
            <a:pPr indent="0" lvl="0" marL="0" rtl="0" algn="just">
              <a:spcBef>
                <a:spcPts val="1200"/>
              </a:spcBef>
              <a:spcAft>
                <a:spcPts val="1200"/>
              </a:spcAft>
              <a:buNone/>
            </a:pPr>
            <a:r>
              <a:rPr lang="en" u="sng">
                <a:solidFill>
                  <a:schemeClr val="hlink"/>
                </a:solidFill>
                <a:hlinkClick r:id="rId3"/>
              </a:rPr>
              <a:t>https://docs.google.com/document/d/1i1tU3AdIvPgRxqzGmXrsnVVCRXws5V3caDTCPMbPJ_0/edit?usp=sharing</a:t>
            </a:r>
            <a:endParaRPr/>
          </a:p>
        </p:txBody>
      </p:sp>
      <p:pic>
        <p:nvPicPr>
          <p:cNvPr id="273" name="Google Shape;273;p46"/>
          <p:cNvPicPr preferRelativeResize="0"/>
          <p:nvPr/>
        </p:nvPicPr>
        <p:blipFill>
          <a:blip r:embed="rId4">
            <a:alphaModFix/>
          </a:blip>
          <a:stretch>
            <a:fillRect/>
          </a:stretch>
        </p:blipFill>
        <p:spPr>
          <a:xfrm>
            <a:off x="7221295" y="1"/>
            <a:ext cx="1922698" cy="17743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7"/>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chemeClr val="dk1"/>
                </a:solidFill>
              </a:rPr>
              <a:t>Research Themes</a:t>
            </a:r>
            <a:endParaRPr/>
          </a:p>
        </p:txBody>
      </p:sp>
      <p:sp>
        <p:nvSpPr>
          <p:cNvPr id="279" name="Google Shape;279;p47"/>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393700" lvl="0" marL="457200" rtl="0" algn="just">
              <a:spcBef>
                <a:spcPts val="0"/>
              </a:spcBef>
              <a:spcAft>
                <a:spcPts val="0"/>
              </a:spcAft>
              <a:buSzPts val="2600"/>
              <a:buAutoNum type="arabicPeriod"/>
            </a:pPr>
            <a:r>
              <a:rPr lang="en"/>
              <a:t>Artificial Intelligence and Software Engineering</a:t>
            </a:r>
            <a:endParaRPr/>
          </a:p>
          <a:p>
            <a:pPr indent="-393700" lvl="0" marL="457200" rtl="0" algn="just">
              <a:spcBef>
                <a:spcPts val="0"/>
              </a:spcBef>
              <a:spcAft>
                <a:spcPts val="0"/>
              </a:spcAft>
              <a:buSzPts val="2600"/>
              <a:buAutoNum type="arabicPeriod"/>
            </a:pPr>
            <a:r>
              <a:rPr lang="en"/>
              <a:t>Software Project Management</a:t>
            </a:r>
            <a:endParaRPr/>
          </a:p>
          <a:p>
            <a:pPr indent="-393700" lvl="0" marL="457200" rtl="0" algn="just">
              <a:spcBef>
                <a:spcPts val="0"/>
              </a:spcBef>
              <a:spcAft>
                <a:spcPts val="0"/>
              </a:spcAft>
              <a:buSzPts val="2600"/>
              <a:buAutoNum type="arabicPeriod"/>
            </a:pPr>
            <a:r>
              <a:rPr lang="en"/>
              <a:t>Software Quality</a:t>
            </a:r>
            <a:endParaRPr/>
          </a:p>
          <a:p>
            <a:pPr indent="-393700" lvl="0" marL="457200" rtl="0" algn="just">
              <a:spcBef>
                <a:spcPts val="0"/>
              </a:spcBef>
              <a:spcAft>
                <a:spcPts val="0"/>
              </a:spcAft>
              <a:buSzPts val="2600"/>
              <a:buAutoNum type="arabicPeriod"/>
            </a:pPr>
            <a:r>
              <a:rPr lang="en"/>
              <a:t>Brain Computer Interaction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8"/>
          <p:cNvSpPr txBox="1"/>
          <p:nvPr>
            <p:ph type="ctrTitle"/>
          </p:nvPr>
        </p:nvSpPr>
        <p:spPr>
          <a:xfrm>
            <a:off x="311708" y="992767"/>
            <a:ext cx="8520600" cy="2736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COM1013</a:t>
            </a:r>
            <a:endParaRPr/>
          </a:p>
          <a:p>
            <a:pPr indent="0" lvl="0" marL="0" rtl="0" algn="ctr">
              <a:spcBef>
                <a:spcPts val="0"/>
              </a:spcBef>
              <a:spcAft>
                <a:spcPts val="0"/>
              </a:spcAft>
              <a:buNone/>
            </a:pPr>
            <a:r>
              <a:rPr lang="en"/>
              <a:t>INTRODUCTION TO COMPUTER SCIENCE</a:t>
            </a:r>
            <a:endParaRPr/>
          </a:p>
        </p:txBody>
      </p:sp>
      <p:sp>
        <p:nvSpPr>
          <p:cNvPr id="285" name="Google Shape;285;p48"/>
          <p:cNvSpPr txBox="1"/>
          <p:nvPr>
            <p:ph idx="1" type="subTitle"/>
          </p:nvPr>
        </p:nvSpPr>
        <p:spPr>
          <a:xfrm>
            <a:off x="311700" y="3778800"/>
            <a:ext cx="8520600" cy="2736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Lecturer: Begüm MUTLU BİLGE, PhD</a:t>
            </a:r>
            <a:endParaRPr/>
          </a:p>
          <a:p>
            <a:pPr indent="0" lvl="0" marL="0" rtl="0" algn="ctr">
              <a:spcBef>
                <a:spcPts val="0"/>
              </a:spcBef>
              <a:spcAft>
                <a:spcPts val="0"/>
              </a:spcAft>
              <a:buNone/>
            </a:pPr>
            <a:r>
              <a:t/>
            </a:r>
            <a:endParaRPr/>
          </a:p>
          <a:p>
            <a:pPr indent="0" lvl="0" marL="0" rtl="0" algn="l">
              <a:spcBef>
                <a:spcPts val="0"/>
              </a:spcBef>
              <a:spcAft>
                <a:spcPts val="0"/>
              </a:spcAft>
              <a:buNone/>
            </a:pPr>
            <a:r>
              <a:rPr lang="en" sz="2200" u="sng">
                <a:solidFill>
                  <a:schemeClr val="hlink"/>
                </a:solidFill>
                <a:hlinkClick r:id="rId3"/>
              </a:rPr>
              <a:t>begummutlubilge+com1013@gmail.com</a:t>
            </a:r>
            <a:r>
              <a:rPr lang="en" sz="2200"/>
              <a:t> (recommended)</a:t>
            </a:r>
            <a:endParaRPr sz="2200"/>
          </a:p>
          <a:p>
            <a:pPr indent="0" lvl="0" marL="0" rtl="0" algn="l">
              <a:spcBef>
                <a:spcPts val="0"/>
              </a:spcBef>
              <a:spcAft>
                <a:spcPts val="0"/>
              </a:spcAft>
              <a:buNone/>
            </a:pPr>
            <a:r>
              <a:rPr lang="en" sz="2200" u="sng">
                <a:solidFill>
                  <a:schemeClr val="hlink"/>
                </a:solidFill>
                <a:hlinkClick r:id="rId4"/>
              </a:rPr>
              <a:t>bmbilge@ankara.edu.tr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Software Engineering</a:t>
            </a:r>
            <a:endParaRPr/>
          </a:p>
        </p:txBody>
      </p:sp>
      <p:sp>
        <p:nvSpPr>
          <p:cNvPr id="74" name="Google Shape;74;p16"/>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Lets select a large complex device (may be an automobile) and imagine being asked to </a:t>
            </a:r>
            <a:r>
              <a:rPr b="1" lang="en"/>
              <a:t>design it </a:t>
            </a:r>
            <a:r>
              <a:rPr lang="en"/>
              <a:t>and then to </a:t>
            </a:r>
            <a:r>
              <a:rPr b="1" lang="en"/>
              <a:t>supervise </a:t>
            </a:r>
            <a:r>
              <a:rPr lang="en"/>
              <a:t>its construction.</a:t>
            </a:r>
            <a:endParaRPr/>
          </a:p>
          <a:p>
            <a:pPr indent="0" lvl="0" marL="0" rtl="0" algn="just">
              <a:spcBef>
                <a:spcPts val="1200"/>
              </a:spcBef>
              <a:spcAft>
                <a:spcPts val="1200"/>
              </a:spcAft>
              <a:buNone/>
            </a:pPr>
            <a:r>
              <a:t/>
            </a:r>
            <a:endParaRPr/>
          </a:p>
        </p:txBody>
      </p:sp>
      <p:pic>
        <p:nvPicPr>
          <p:cNvPr id="75" name="Google Shape;75;p16"/>
          <p:cNvPicPr preferRelativeResize="0"/>
          <p:nvPr/>
        </p:nvPicPr>
        <p:blipFill>
          <a:blip r:embed="rId3">
            <a:alphaModFix/>
          </a:blip>
          <a:stretch>
            <a:fillRect/>
          </a:stretch>
        </p:blipFill>
        <p:spPr>
          <a:xfrm>
            <a:off x="1794913" y="2621928"/>
            <a:ext cx="5742874" cy="38276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Software Engineering</a:t>
            </a:r>
            <a:endParaRPr/>
          </a:p>
        </p:txBody>
      </p:sp>
      <p:sp>
        <p:nvSpPr>
          <p:cNvPr id="81" name="Google Shape;81;p17"/>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Questions must be answered during the development of a large software system.</a:t>
            </a:r>
            <a:endParaRPr/>
          </a:p>
          <a:p>
            <a:pPr indent="-393700" lvl="0" marL="457200" rtl="0" algn="just">
              <a:spcBef>
                <a:spcPts val="1200"/>
              </a:spcBef>
              <a:spcAft>
                <a:spcPts val="0"/>
              </a:spcAft>
              <a:buSzPts val="2600"/>
              <a:buChar char="●"/>
            </a:pPr>
            <a:r>
              <a:rPr lang="en"/>
              <a:t>How can you estimate the </a:t>
            </a:r>
            <a:r>
              <a:rPr b="1" lang="en"/>
              <a:t>cost </a:t>
            </a:r>
            <a:r>
              <a:rPr lang="en"/>
              <a:t>in </a:t>
            </a:r>
            <a:r>
              <a:rPr b="1" lang="en"/>
              <a:t>time</a:t>
            </a:r>
            <a:r>
              <a:rPr lang="en"/>
              <a:t>, </a:t>
            </a:r>
            <a:r>
              <a:rPr b="1" lang="en"/>
              <a:t>money</a:t>
            </a:r>
            <a:r>
              <a:rPr lang="en"/>
              <a:t>, and </a:t>
            </a:r>
            <a:r>
              <a:rPr b="1" lang="en"/>
              <a:t>other resources</a:t>
            </a:r>
            <a:r>
              <a:rPr lang="en"/>
              <a:t> to complete the project? </a:t>
            </a:r>
            <a:endParaRPr/>
          </a:p>
          <a:p>
            <a:pPr indent="-393700" lvl="0" marL="457200" rtl="0" algn="just">
              <a:spcBef>
                <a:spcPts val="0"/>
              </a:spcBef>
              <a:spcAft>
                <a:spcPts val="0"/>
              </a:spcAft>
              <a:buSzPts val="2600"/>
              <a:buChar char="●"/>
            </a:pPr>
            <a:r>
              <a:rPr lang="en"/>
              <a:t>How can you </a:t>
            </a:r>
            <a:r>
              <a:rPr b="1" lang="en"/>
              <a:t>divide </a:t>
            </a:r>
            <a:r>
              <a:rPr lang="en"/>
              <a:t>the project into </a:t>
            </a:r>
            <a:r>
              <a:rPr b="1" lang="en"/>
              <a:t>manageable pieces</a:t>
            </a:r>
            <a:r>
              <a:rPr lang="en"/>
              <a:t>? </a:t>
            </a:r>
            <a:endParaRPr/>
          </a:p>
          <a:p>
            <a:pPr indent="-393700" lvl="0" marL="457200" rtl="0" algn="just">
              <a:spcBef>
                <a:spcPts val="0"/>
              </a:spcBef>
              <a:spcAft>
                <a:spcPts val="0"/>
              </a:spcAft>
              <a:buSzPts val="2600"/>
              <a:buChar char="●"/>
            </a:pPr>
            <a:r>
              <a:rPr lang="en"/>
              <a:t>How can you ensure that the </a:t>
            </a:r>
            <a:r>
              <a:rPr b="1" lang="en"/>
              <a:t>pieces </a:t>
            </a:r>
            <a:r>
              <a:rPr lang="en"/>
              <a:t>produced are </a:t>
            </a:r>
            <a:r>
              <a:rPr b="1" lang="en"/>
              <a:t>compatible</a:t>
            </a:r>
            <a:r>
              <a:rPr lang="en"/>
              <a:t>? </a:t>
            </a:r>
            <a:endParaRPr/>
          </a:p>
          <a:p>
            <a:pPr indent="-393700" lvl="0" marL="457200" rtl="0" algn="just">
              <a:spcBef>
                <a:spcPts val="0"/>
              </a:spcBef>
              <a:spcAft>
                <a:spcPts val="0"/>
              </a:spcAft>
              <a:buSzPts val="2600"/>
              <a:buChar char="●"/>
            </a:pPr>
            <a:r>
              <a:rPr lang="en"/>
              <a:t>How can those working on the various </a:t>
            </a:r>
            <a:r>
              <a:rPr b="1" lang="en"/>
              <a:t>pieces communicate</a:t>
            </a:r>
            <a:r>
              <a:rPr lang="en"/>
              <a:t>? </a:t>
            </a:r>
            <a:endParaRPr/>
          </a:p>
          <a:p>
            <a:pPr indent="-393700" lvl="0" marL="457200" rtl="0" algn="just">
              <a:spcBef>
                <a:spcPts val="0"/>
              </a:spcBef>
              <a:spcAft>
                <a:spcPts val="0"/>
              </a:spcAft>
              <a:buSzPts val="2600"/>
              <a:buChar char="●"/>
            </a:pPr>
            <a:r>
              <a:rPr lang="en"/>
              <a:t>How can you </a:t>
            </a:r>
            <a:r>
              <a:rPr b="1" lang="en"/>
              <a:t>measure progress</a:t>
            </a:r>
            <a:r>
              <a:rPr lang="en"/>
              <a:t>? </a:t>
            </a:r>
            <a:endParaRPr/>
          </a:p>
          <a:p>
            <a:pPr indent="-393700" lvl="0" marL="457200" rtl="0" algn="just">
              <a:spcBef>
                <a:spcPts val="0"/>
              </a:spcBef>
              <a:spcAft>
                <a:spcPts val="0"/>
              </a:spcAft>
              <a:buSzPts val="2600"/>
              <a:buChar char="●"/>
            </a:pPr>
            <a:r>
              <a:rPr lang="en"/>
              <a:t>How can you cope with the wide range of </a:t>
            </a:r>
            <a:r>
              <a:rPr b="1" lang="en"/>
              <a:t>detail</a:t>
            </a: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Software Life Cycle</a:t>
            </a:r>
            <a:endParaRPr/>
          </a:p>
        </p:txBody>
      </p:sp>
      <p:pic>
        <p:nvPicPr>
          <p:cNvPr id="87" name="Google Shape;87;p18"/>
          <p:cNvPicPr preferRelativeResize="0"/>
          <p:nvPr/>
        </p:nvPicPr>
        <p:blipFill rotWithShape="1">
          <a:blip r:embed="rId3">
            <a:alphaModFix/>
          </a:blip>
          <a:srcRect b="18609" l="0" r="14515" t="33451"/>
          <a:stretch/>
        </p:blipFill>
        <p:spPr>
          <a:xfrm>
            <a:off x="76200" y="2010761"/>
            <a:ext cx="8991600" cy="2836488"/>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The Traditional Development Phase</a:t>
            </a:r>
            <a:endParaRPr/>
          </a:p>
        </p:txBody>
      </p:sp>
      <p:sp>
        <p:nvSpPr>
          <p:cNvPr id="93" name="Google Shape;93;p19"/>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t/>
            </a:r>
            <a:endParaRPr/>
          </a:p>
        </p:txBody>
      </p:sp>
      <p:pic>
        <p:nvPicPr>
          <p:cNvPr id="94" name="Google Shape;94;p19"/>
          <p:cNvPicPr preferRelativeResize="0"/>
          <p:nvPr/>
        </p:nvPicPr>
        <p:blipFill rotWithShape="1">
          <a:blip r:embed="rId3">
            <a:alphaModFix/>
          </a:blip>
          <a:srcRect b="17749" l="37193" r="10213" t="25341"/>
          <a:stretch/>
        </p:blipFill>
        <p:spPr>
          <a:xfrm>
            <a:off x="172324" y="1158250"/>
            <a:ext cx="8799350" cy="53561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Requirements Analysis</a:t>
            </a:r>
            <a:endParaRPr/>
          </a:p>
        </p:txBody>
      </p:sp>
      <p:sp>
        <p:nvSpPr>
          <p:cNvPr id="100" name="Google Shape;100;p20"/>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The software life cycle begins with requirements analysis</a:t>
            </a:r>
            <a:endParaRPr/>
          </a:p>
          <a:p>
            <a:pPr indent="-393700" lvl="0" marL="457200" rtl="0" algn="just">
              <a:spcBef>
                <a:spcPts val="1200"/>
              </a:spcBef>
              <a:spcAft>
                <a:spcPts val="0"/>
              </a:spcAft>
              <a:buSzPts val="2600"/>
              <a:buChar char="●"/>
            </a:pPr>
            <a:r>
              <a:rPr lang="en"/>
              <a:t>The goal: to specify what services the proposed system will provide, </a:t>
            </a:r>
            <a:endParaRPr/>
          </a:p>
          <a:p>
            <a:pPr indent="-387350" lvl="1" marL="914400" rtl="0" algn="just">
              <a:spcBef>
                <a:spcPts val="0"/>
              </a:spcBef>
              <a:spcAft>
                <a:spcPts val="0"/>
              </a:spcAft>
              <a:buSzPts val="2500"/>
              <a:buChar char="○"/>
            </a:pPr>
            <a:r>
              <a:rPr lang="en"/>
              <a:t>To identify any conditions (time constraints, security, and so on) on those services,</a:t>
            </a:r>
            <a:endParaRPr/>
          </a:p>
          <a:p>
            <a:pPr indent="-387350" lvl="1" marL="914400" rtl="0" algn="just">
              <a:spcBef>
                <a:spcPts val="0"/>
              </a:spcBef>
              <a:spcAft>
                <a:spcPts val="0"/>
              </a:spcAft>
              <a:buSzPts val="2500"/>
              <a:buChar char="○"/>
            </a:pPr>
            <a:r>
              <a:rPr lang="en"/>
              <a:t>To define how the outside world will interact with the system.</a:t>
            </a:r>
            <a:endParaRPr/>
          </a:p>
          <a:p>
            <a:pPr indent="0" lvl="0" marL="0" rtl="0" algn="just">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166867"/>
            <a:ext cx="8520600" cy="763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Requirements Analysis</a:t>
            </a:r>
            <a:endParaRPr/>
          </a:p>
        </p:txBody>
      </p:sp>
      <p:sp>
        <p:nvSpPr>
          <p:cNvPr id="106" name="Google Shape;106;p21"/>
          <p:cNvSpPr txBox="1"/>
          <p:nvPr>
            <p:ph idx="1" type="body"/>
          </p:nvPr>
        </p:nvSpPr>
        <p:spPr>
          <a:xfrm>
            <a:off x="311700" y="930375"/>
            <a:ext cx="8709300" cy="58119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t>The requirements analysis process:</a:t>
            </a:r>
            <a:endParaRPr/>
          </a:p>
          <a:p>
            <a:pPr indent="-393700" lvl="0" marL="457200" rtl="0" algn="just">
              <a:spcBef>
                <a:spcPts val="1200"/>
              </a:spcBef>
              <a:spcAft>
                <a:spcPts val="0"/>
              </a:spcAft>
              <a:buSzPts val="2600"/>
              <a:buChar char="●"/>
            </a:pPr>
            <a:r>
              <a:rPr lang="en"/>
              <a:t>Compiling and analyzing the needs of the software user; </a:t>
            </a:r>
            <a:endParaRPr/>
          </a:p>
          <a:p>
            <a:pPr indent="-393700" lvl="0" marL="457200" rtl="0" algn="just">
              <a:spcBef>
                <a:spcPts val="0"/>
              </a:spcBef>
              <a:spcAft>
                <a:spcPts val="0"/>
              </a:spcAft>
              <a:buSzPts val="2600"/>
              <a:buChar char="●"/>
            </a:pPr>
            <a:r>
              <a:rPr lang="en"/>
              <a:t>Negotiating with the project’s stakeholders </a:t>
            </a:r>
            <a:endParaRPr/>
          </a:p>
          <a:p>
            <a:pPr indent="-387350" lvl="1" marL="914400" rtl="0" algn="just">
              <a:spcBef>
                <a:spcPts val="0"/>
              </a:spcBef>
              <a:spcAft>
                <a:spcPts val="0"/>
              </a:spcAft>
              <a:buSzPts val="2500"/>
              <a:buChar char="○"/>
            </a:pPr>
            <a:r>
              <a:rPr lang="en"/>
              <a:t>over trade-offs between wants, needs, costs, and feasibility; </a:t>
            </a:r>
            <a:endParaRPr/>
          </a:p>
          <a:p>
            <a:pPr indent="-393700" lvl="0" marL="457200" rtl="0" algn="just">
              <a:spcBef>
                <a:spcPts val="0"/>
              </a:spcBef>
              <a:spcAft>
                <a:spcPts val="0"/>
              </a:spcAft>
              <a:buSzPts val="2600"/>
              <a:buChar char="●"/>
            </a:pPr>
            <a:r>
              <a:rPr lang="en"/>
              <a:t>Developing a set of requirements </a:t>
            </a:r>
            <a:endParaRPr/>
          </a:p>
          <a:p>
            <a:pPr indent="-387350" lvl="1" marL="914400" rtl="0" algn="just">
              <a:spcBef>
                <a:spcPts val="0"/>
              </a:spcBef>
              <a:spcAft>
                <a:spcPts val="0"/>
              </a:spcAft>
              <a:buSzPts val="2500"/>
              <a:buChar char="○"/>
            </a:pPr>
            <a:r>
              <a:rPr lang="en"/>
              <a:t>that identify the features and services that the finished software system must have.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1013">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